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305" r:id="rId2"/>
    <p:sldId id="306" r:id="rId3"/>
    <p:sldId id="307" r:id="rId4"/>
    <p:sldId id="314" r:id="rId5"/>
    <p:sldId id="304" r:id="rId6"/>
    <p:sldId id="299" r:id="rId7"/>
    <p:sldId id="303" r:id="rId8"/>
    <p:sldId id="285" r:id="rId9"/>
    <p:sldId id="271" r:id="rId10"/>
    <p:sldId id="300" r:id="rId11"/>
    <p:sldId id="301" r:id="rId12"/>
    <p:sldId id="319" r:id="rId13"/>
    <p:sldId id="308" r:id="rId14"/>
    <p:sldId id="309" r:id="rId15"/>
    <p:sldId id="296" r:id="rId16"/>
    <p:sldId id="310" r:id="rId17"/>
    <p:sldId id="317" r:id="rId18"/>
    <p:sldId id="297" r:id="rId19"/>
    <p:sldId id="311" r:id="rId20"/>
    <p:sldId id="312" r:id="rId21"/>
    <p:sldId id="278" r:id="rId22"/>
    <p:sldId id="281" r:id="rId23"/>
    <p:sldId id="316" r:id="rId24"/>
    <p:sldId id="315" r:id="rId25"/>
    <p:sldId id="295" r:id="rId26"/>
    <p:sldId id="302" r:id="rId27"/>
    <p:sldId id="313" r:id="rId28"/>
    <p:sldId id="288"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lliam Beach" initials="WB"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59" autoAdjust="0"/>
    <p:restoredTop sz="94291" autoAdjust="0"/>
  </p:normalViewPr>
  <p:slideViewPr>
    <p:cSldViewPr snapToGrid="0">
      <p:cViewPr varScale="1">
        <p:scale>
          <a:sx n="43" d="100"/>
          <a:sy n="43" d="100"/>
        </p:scale>
        <p:origin x="648" y="3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77D14A-4D4E-47C3-A78C-B1AEAFA3D0A0}" type="datetimeFigureOut">
              <a:rPr lang="en-GB" smtClean="0"/>
              <a:t>20/06/2023</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605137-0461-40AD-B8FB-41C3B58855A7}" type="slidenum">
              <a:rPr lang="en-GB" smtClean="0"/>
              <a:t>‹#›</a:t>
            </a:fld>
            <a:endParaRPr lang="en-GB" dirty="0"/>
          </a:p>
        </p:txBody>
      </p:sp>
    </p:spTree>
    <p:extLst>
      <p:ext uri="{BB962C8B-B14F-4D97-AF65-F5344CB8AC3E}">
        <p14:creationId xmlns:p14="http://schemas.microsoft.com/office/powerpoint/2010/main" val="2149580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3605137-0461-40AD-B8FB-41C3B58855A7}" type="slidenum">
              <a:rPr lang="en-GB" smtClean="0"/>
              <a:t>2</a:t>
            </a:fld>
            <a:endParaRPr lang="en-GB" dirty="0"/>
          </a:p>
        </p:txBody>
      </p:sp>
    </p:spTree>
    <p:extLst>
      <p:ext uri="{BB962C8B-B14F-4D97-AF65-F5344CB8AC3E}">
        <p14:creationId xmlns:p14="http://schemas.microsoft.com/office/powerpoint/2010/main" val="2417341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3605137-0461-40AD-B8FB-41C3B58855A7}" type="slidenum">
              <a:rPr lang="en-GB" smtClean="0"/>
              <a:t>7</a:t>
            </a:fld>
            <a:endParaRPr lang="en-GB" dirty="0"/>
          </a:p>
        </p:txBody>
      </p:sp>
    </p:spTree>
    <p:extLst>
      <p:ext uri="{BB962C8B-B14F-4D97-AF65-F5344CB8AC3E}">
        <p14:creationId xmlns:p14="http://schemas.microsoft.com/office/powerpoint/2010/main" val="1906205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3605137-0461-40AD-B8FB-41C3B58855A7}" type="slidenum">
              <a:rPr lang="en-GB" smtClean="0"/>
              <a:t>8</a:t>
            </a:fld>
            <a:endParaRPr lang="en-GB" dirty="0"/>
          </a:p>
        </p:txBody>
      </p:sp>
    </p:spTree>
    <p:extLst>
      <p:ext uri="{BB962C8B-B14F-4D97-AF65-F5344CB8AC3E}">
        <p14:creationId xmlns:p14="http://schemas.microsoft.com/office/powerpoint/2010/main" val="25966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605137-0461-40AD-B8FB-41C3B58855A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0012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605137-0461-40AD-B8FB-41C3B58855A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1781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3605137-0461-40AD-B8FB-41C3B58855A7}" type="slidenum">
              <a:rPr lang="en-GB" smtClean="0"/>
              <a:t>26</a:t>
            </a:fld>
            <a:endParaRPr lang="en-GB" dirty="0"/>
          </a:p>
        </p:txBody>
      </p:sp>
    </p:spTree>
    <p:extLst>
      <p:ext uri="{BB962C8B-B14F-4D97-AF65-F5344CB8AC3E}">
        <p14:creationId xmlns:p14="http://schemas.microsoft.com/office/powerpoint/2010/main" val="41147756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87C5F-3C9C-4392-9AC9-C79F535DEBE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581FD5D-36F9-469F-B20E-5F32F65788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CE58D67-72BD-42CE-8071-AC2BBE571395}"/>
              </a:ext>
            </a:extLst>
          </p:cNvPr>
          <p:cNvSpPr>
            <a:spLocks noGrp="1"/>
          </p:cNvSpPr>
          <p:nvPr>
            <p:ph type="dt" sz="half" idx="10"/>
          </p:nvPr>
        </p:nvSpPr>
        <p:spPr/>
        <p:txBody>
          <a:bodyPr/>
          <a:lstStyle/>
          <a:p>
            <a:fld id="{23D9D30E-B6C3-4E4C-B46A-074A92D1D91F}" type="datetimeFigureOut">
              <a:rPr lang="en-GB" smtClean="0"/>
              <a:t>20/06/2023</a:t>
            </a:fld>
            <a:endParaRPr lang="en-GB" dirty="0"/>
          </a:p>
        </p:txBody>
      </p:sp>
      <p:sp>
        <p:nvSpPr>
          <p:cNvPr id="5" name="Footer Placeholder 4">
            <a:extLst>
              <a:ext uri="{FF2B5EF4-FFF2-40B4-BE49-F238E27FC236}">
                <a16:creationId xmlns:a16="http://schemas.microsoft.com/office/drawing/2014/main" id="{E1438D64-C293-41EB-B314-B0124BF0B90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F3AE95E6-BB5D-4CD7-A9B1-59158D8DF769}"/>
              </a:ext>
            </a:extLst>
          </p:cNvPr>
          <p:cNvSpPr>
            <a:spLocks noGrp="1"/>
          </p:cNvSpPr>
          <p:nvPr>
            <p:ph type="sldNum" sz="quarter" idx="12"/>
          </p:nvPr>
        </p:nvSpPr>
        <p:spPr/>
        <p:txBody>
          <a:bodyPr/>
          <a:lstStyle/>
          <a:p>
            <a:fld id="{FB78F324-B0A4-4731-B1E5-AB75DBAD6184}" type="slidenum">
              <a:rPr lang="en-GB" smtClean="0"/>
              <a:t>‹#›</a:t>
            </a:fld>
            <a:endParaRPr lang="en-GB" dirty="0"/>
          </a:p>
        </p:txBody>
      </p:sp>
    </p:spTree>
    <p:extLst>
      <p:ext uri="{BB962C8B-B14F-4D97-AF65-F5344CB8AC3E}">
        <p14:creationId xmlns:p14="http://schemas.microsoft.com/office/powerpoint/2010/main" val="2816154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DA106-2702-47C8-A4BB-AB51932FB3D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46F3667-707B-4A62-8624-0299B4E2E80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DE0C26C-857D-44C0-9ACE-FDC653DE1394}"/>
              </a:ext>
            </a:extLst>
          </p:cNvPr>
          <p:cNvSpPr>
            <a:spLocks noGrp="1"/>
          </p:cNvSpPr>
          <p:nvPr>
            <p:ph type="dt" sz="half" idx="10"/>
          </p:nvPr>
        </p:nvSpPr>
        <p:spPr/>
        <p:txBody>
          <a:bodyPr/>
          <a:lstStyle/>
          <a:p>
            <a:fld id="{23D9D30E-B6C3-4E4C-B46A-074A92D1D91F}" type="datetimeFigureOut">
              <a:rPr lang="en-GB" smtClean="0"/>
              <a:t>20/06/2023</a:t>
            </a:fld>
            <a:endParaRPr lang="en-GB" dirty="0"/>
          </a:p>
        </p:txBody>
      </p:sp>
      <p:sp>
        <p:nvSpPr>
          <p:cNvPr id="5" name="Footer Placeholder 4">
            <a:extLst>
              <a:ext uri="{FF2B5EF4-FFF2-40B4-BE49-F238E27FC236}">
                <a16:creationId xmlns:a16="http://schemas.microsoft.com/office/drawing/2014/main" id="{103AB425-75E4-4C41-8205-61397EF6111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5CDBEBA9-EB1A-4F42-8ADE-DA002BD9C1C6}"/>
              </a:ext>
            </a:extLst>
          </p:cNvPr>
          <p:cNvSpPr>
            <a:spLocks noGrp="1"/>
          </p:cNvSpPr>
          <p:nvPr>
            <p:ph type="sldNum" sz="quarter" idx="12"/>
          </p:nvPr>
        </p:nvSpPr>
        <p:spPr/>
        <p:txBody>
          <a:bodyPr/>
          <a:lstStyle/>
          <a:p>
            <a:fld id="{FB78F324-B0A4-4731-B1E5-AB75DBAD6184}" type="slidenum">
              <a:rPr lang="en-GB" smtClean="0"/>
              <a:t>‹#›</a:t>
            </a:fld>
            <a:endParaRPr lang="en-GB" dirty="0"/>
          </a:p>
        </p:txBody>
      </p:sp>
    </p:spTree>
    <p:extLst>
      <p:ext uri="{BB962C8B-B14F-4D97-AF65-F5344CB8AC3E}">
        <p14:creationId xmlns:p14="http://schemas.microsoft.com/office/powerpoint/2010/main" val="2159892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9410C3-3886-4C61-A27B-A10F3C0DE04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7C40148-9880-4CA2-935E-1F74DC04BBE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2BF27C6-E692-4AE3-AF86-826011048E76}"/>
              </a:ext>
            </a:extLst>
          </p:cNvPr>
          <p:cNvSpPr>
            <a:spLocks noGrp="1"/>
          </p:cNvSpPr>
          <p:nvPr>
            <p:ph type="dt" sz="half" idx="10"/>
          </p:nvPr>
        </p:nvSpPr>
        <p:spPr/>
        <p:txBody>
          <a:bodyPr/>
          <a:lstStyle/>
          <a:p>
            <a:fld id="{23D9D30E-B6C3-4E4C-B46A-074A92D1D91F}" type="datetimeFigureOut">
              <a:rPr lang="en-GB" smtClean="0"/>
              <a:t>20/06/2023</a:t>
            </a:fld>
            <a:endParaRPr lang="en-GB" dirty="0"/>
          </a:p>
        </p:txBody>
      </p:sp>
      <p:sp>
        <p:nvSpPr>
          <p:cNvPr id="5" name="Footer Placeholder 4">
            <a:extLst>
              <a:ext uri="{FF2B5EF4-FFF2-40B4-BE49-F238E27FC236}">
                <a16:creationId xmlns:a16="http://schemas.microsoft.com/office/drawing/2014/main" id="{2E4D7AEB-60B1-450E-AA69-E59D55A77BDF}"/>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0FCCD46-375C-4DA8-9AD6-BAC9DAE29B06}"/>
              </a:ext>
            </a:extLst>
          </p:cNvPr>
          <p:cNvSpPr>
            <a:spLocks noGrp="1"/>
          </p:cNvSpPr>
          <p:nvPr>
            <p:ph type="sldNum" sz="quarter" idx="12"/>
          </p:nvPr>
        </p:nvSpPr>
        <p:spPr/>
        <p:txBody>
          <a:bodyPr/>
          <a:lstStyle/>
          <a:p>
            <a:fld id="{FB78F324-B0A4-4731-B1E5-AB75DBAD6184}" type="slidenum">
              <a:rPr lang="en-GB" smtClean="0"/>
              <a:t>‹#›</a:t>
            </a:fld>
            <a:endParaRPr lang="en-GB" dirty="0"/>
          </a:p>
        </p:txBody>
      </p:sp>
    </p:spTree>
    <p:extLst>
      <p:ext uri="{BB962C8B-B14F-4D97-AF65-F5344CB8AC3E}">
        <p14:creationId xmlns:p14="http://schemas.microsoft.com/office/powerpoint/2010/main" val="1775341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DF899-92A8-4D74-A347-C97AF479E00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FA498EE-E943-4485-86AF-2D090C9B2D9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8450F83-A477-4C23-AF7A-6DC84C44B8CE}"/>
              </a:ext>
            </a:extLst>
          </p:cNvPr>
          <p:cNvSpPr>
            <a:spLocks noGrp="1"/>
          </p:cNvSpPr>
          <p:nvPr>
            <p:ph type="dt" sz="half" idx="10"/>
          </p:nvPr>
        </p:nvSpPr>
        <p:spPr/>
        <p:txBody>
          <a:bodyPr/>
          <a:lstStyle/>
          <a:p>
            <a:fld id="{23D9D30E-B6C3-4E4C-B46A-074A92D1D91F}" type="datetimeFigureOut">
              <a:rPr lang="en-GB" smtClean="0"/>
              <a:t>20/06/2023</a:t>
            </a:fld>
            <a:endParaRPr lang="en-GB" dirty="0"/>
          </a:p>
        </p:txBody>
      </p:sp>
      <p:sp>
        <p:nvSpPr>
          <p:cNvPr id="5" name="Footer Placeholder 4">
            <a:extLst>
              <a:ext uri="{FF2B5EF4-FFF2-40B4-BE49-F238E27FC236}">
                <a16:creationId xmlns:a16="http://schemas.microsoft.com/office/drawing/2014/main" id="{2D309AD8-604F-45EF-9CD9-A69AA11BCB9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20FA617-B233-48A1-85A8-BAF6BB08231C}"/>
              </a:ext>
            </a:extLst>
          </p:cNvPr>
          <p:cNvSpPr>
            <a:spLocks noGrp="1"/>
          </p:cNvSpPr>
          <p:nvPr>
            <p:ph type="sldNum" sz="quarter" idx="12"/>
          </p:nvPr>
        </p:nvSpPr>
        <p:spPr/>
        <p:txBody>
          <a:bodyPr/>
          <a:lstStyle/>
          <a:p>
            <a:fld id="{FB78F324-B0A4-4731-B1E5-AB75DBAD6184}" type="slidenum">
              <a:rPr lang="en-GB" smtClean="0"/>
              <a:t>‹#›</a:t>
            </a:fld>
            <a:endParaRPr lang="en-GB" dirty="0"/>
          </a:p>
        </p:txBody>
      </p:sp>
    </p:spTree>
    <p:extLst>
      <p:ext uri="{BB962C8B-B14F-4D97-AF65-F5344CB8AC3E}">
        <p14:creationId xmlns:p14="http://schemas.microsoft.com/office/powerpoint/2010/main" val="3376109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D617F-BE3A-422E-BFFA-67FF8B9924F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B9082AD-A63A-4101-B057-F87B50C171A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2CEC485-1181-4D5C-A36A-7F698F09C1C5}"/>
              </a:ext>
            </a:extLst>
          </p:cNvPr>
          <p:cNvSpPr>
            <a:spLocks noGrp="1"/>
          </p:cNvSpPr>
          <p:nvPr>
            <p:ph type="dt" sz="half" idx="10"/>
          </p:nvPr>
        </p:nvSpPr>
        <p:spPr/>
        <p:txBody>
          <a:bodyPr/>
          <a:lstStyle/>
          <a:p>
            <a:fld id="{23D9D30E-B6C3-4E4C-B46A-074A92D1D91F}" type="datetimeFigureOut">
              <a:rPr lang="en-GB" smtClean="0"/>
              <a:t>20/06/2023</a:t>
            </a:fld>
            <a:endParaRPr lang="en-GB" dirty="0"/>
          </a:p>
        </p:txBody>
      </p:sp>
      <p:sp>
        <p:nvSpPr>
          <p:cNvPr id="5" name="Footer Placeholder 4">
            <a:extLst>
              <a:ext uri="{FF2B5EF4-FFF2-40B4-BE49-F238E27FC236}">
                <a16:creationId xmlns:a16="http://schemas.microsoft.com/office/drawing/2014/main" id="{CA1B24C6-DC45-4DF9-8038-E25E0805EC2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7D3C8A21-9064-4BC8-8A46-6D09B2BF52D5}"/>
              </a:ext>
            </a:extLst>
          </p:cNvPr>
          <p:cNvSpPr>
            <a:spLocks noGrp="1"/>
          </p:cNvSpPr>
          <p:nvPr>
            <p:ph type="sldNum" sz="quarter" idx="12"/>
          </p:nvPr>
        </p:nvSpPr>
        <p:spPr/>
        <p:txBody>
          <a:bodyPr/>
          <a:lstStyle/>
          <a:p>
            <a:fld id="{FB78F324-B0A4-4731-B1E5-AB75DBAD6184}" type="slidenum">
              <a:rPr lang="en-GB" smtClean="0"/>
              <a:t>‹#›</a:t>
            </a:fld>
            <a:endParaRPr lang="en-GB" dirty="0"/>
          </a:p>
        </p:txBody>
      </p:sp>
    </p:spTree>
    <p:extLst>
      <p:ext uri="{BB962C8B-B14F-4D97-AF65-F5344CB8AC3E}">
        <p14:creationId xmlns:p14="http://schemas.microsoft.com/office/powerpoint/2010/main" val="2592355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158E1-AED4-4BBC-9719-A4CA2B33D1B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9941CE7-6875-4BF4-8C3D-292B73A5133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2AA575A-63D3-4351-AF0C-CC34F2D5939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EFB28DC-B834-43FE-B5D8-D41F14930A48}"/>
              </a:ext>
            </a:extLst>
          </p:cNvPr>
          <p:cNvSpPr>
            <a:spLocks noGrp="1"/>
          </p:cNvSpPr>
          <p:nvPr>
            <p:ph type="dt" sz="half" idx="10"/>
          </p:nvPr>
        </p:nvSpPr>
        <p:spPr/>
        <p:txBody>
          <a:bodyPr/>
          <a:lstStyle/>
          <a:p>
            <a:fld id="{23D9D30E-B6C3-4E4C-B46A-074A92D1D91F}" type="datetimeFigureOut">
              <a:rPr lang="en-GB" smtClean="0"/>
              <a:t>20/06/2023</a:t>
            </a:fld>
            <a:endParaRPr lang="en-GB" dirty="0"/>
          </a:p>
        </p:txBody>
      </p:sp>
      <p:sp>
        <p:nvSpPr>
          <p:cNvPr id="6" name="Footer Placeholder 5">
            <a:extLst>
              <a:ext uri="{FF2B5EF4-FFF2-40B4-BE49-F238E27FC236}">
                <a16:creationId xmlns:a16="http://schemas.microsoft.com/office/drawing/2014/main" id="{58D16E0F-BBD6-4A9A-A496-E9334143530A}"/>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15E99F9A-E086-4FB9-B1C2-B205B1924AA1}"/>
              </a:ext>
            </a:extLst>
          </p:cNvPr>
          <p:cNvSpPr>
            <a:spLocks noGrp="1"/>
          </p:cNvSpPr>
          <p:nvPr>
            <p:ph type="sldNum" sz="quarter" idx="12"/>
          </p:nvPr>
        </p:nvSpPr>
        <p:spPr/>
        <p:txBody>
          <a:bodyPr/>
          <a:lstStyle/>
          <a:p>
            <a:fld id="{FB78F324-B0A4-4731-B1E5-AB75DBAD6184}" type="slidenum">
              <a:rPr lang="en-GB" smtClean="0"/>
              <a:t>‹#›</a:t>
            </a:fld>
            <a:endParaRPr lang="en-GB" dirty="0"/>
          </a:p>
        </p:txBody>
      </p:sp>
    </p:spTree>
    <p:extLst>
      <p:ext uri="{BB962C8B-B14F-4D97-AF65-F5344CB8AC3E}">
        <p14:creationId xmlns:p14="http://schemas.microsoft.com/office/powerpoint/2010/main" val="4026520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0364C-EFB0-4DC1-B2AA-2B8055FCD15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8729285-9E31-4691-A9A0-271EDEB52D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B44EFD6-88A9-4909-8D7C-CC52C72484F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EA6D9CF-0864-4279-A877-54726179BA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ADACEA8-1BAC-42FA-9EE3-588864BE249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3A2D509-EDA4-4BF6-8B83-A4E245FE07CF}"/>
              </a:ext>
            </a:extLst>
          </p:cNvPr>
          <p:cNvSpPr>
            <a:spLocks noGrp="1"/>
          </p:cNvSpPr>
          <p:nvPr>
            <p:ph type="dt" sz="half" idx="10"/>
          </p:nvPr>
        </p:nvSpPr>
        <p:spPr/>
        <p:txBody>
          <a:bodyPr/>
          <a:lstStyle/>
          <a:p>
            <a:fld id="{23D9D30E-B6C3-4E4C-B46A-074A92D1D91F}" type="datetimeFigureOut">
              <a:rPr lang="en-GB" smtClean="0"/>
              <a:t>20/06/2023</a:t>
            </a:fld>
            <a:endParaRPr lang="en-GB" dirty="0"/>
          </a:p>
        </p:txBody>
      </p:sp>
      <p:sp>
        <p:nvSpPr>
          <p:cNvPr id="8" name="Footer Placeholder 7">
            <a:extLst>
              <a:ext uri="{FF2B5EF4-FFF2-40B4-BE49-F238E27FC236}">
                <a16:creationId xmlns:a16="http://schemas.microsoft.com/office/drawing/2014/main" id="{22692E6D-F5BB-4F9A-B1EC-8F97DEB1C7AB}"/>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0B818018-C901-4C4B-981F-B7B88B42CB08}"/>
              </a:ext>
            </a:extLst>
          </p:cNvPr>
          <p:cNvSpPr>
            <a:spLocks noGrp="1"/>
          </p:cNvSpPr>
          <p:nvPr>
            <p:ph type="sldNum" sz="quarter" idx="12"/>
          </p:nvPr>
        </p:nvSpPr>
        <p:spPr/>
        <p:txBody>
          <a:bodyPr/>
          <a:lstStyle/>
          <a:p>
            <a:fld id="{FB78F324-B0A4-4731-B1E5-AB75DBAD6184}" type="slidenum">
              <a:rPr lang="en-GB" smtClean="0"/>
              <a:t>‹#›</a:t>
            </a:fld>
            <a:endParaRPr lang="en-GB" dirty="0"/>
          </a:p>
        </p:txBody>
      </p:sp>
    </p:spTree>
    <p:extLst>
      <p:ext uri="{BB962C8B-B14F-4D97-AF65-F5344CB8AC3E}">
        <p14:creationId xmlns:p14="http://schemas.microsoft.com/office/powerpoint/2010/main" val="3407861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4321B-B7C4-4468-B604-B99FE72C24E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EBFFA81-8F95-4F11-94B6-9DD154EA37FF}"/>
              </a:ext>
            </a:extLst>
          </p:cNvPr>
          <p:cNvSpPr>
            <a:spLocks noGrp="1"/>
          </p:cNvSpPr>
          <p:nvPr>
            <p:ph type="dt" sz="half" idx="10"/>
          </p:nvPr>
        </p:nvSpPr>
        <p:spPr/>
        <p:txBody>
          <a:bodyPr/>
          <a:lstStyle/>
          <a:p>
            <a:fld id="{23D9D30E-B6C3-4E4C-B46A-074A92D1D91F}" type="datetimeFigureOut">
              <a:rPr lang="en-GB" smtClean="0"/>
              <a:t>20/06/2023</a:t>
            </a:fld>
            <a:endParaRPr lang="en-GB" dirty="0"/>
          </a:p>
        </p:txBody>
      </p:sp>
      <p:sp>
        <p:nvSpPr>
          <p:cNvPr id="4" name="Footer Placeholder 3">
            <a:extLst>
              <a:ext uri="{FF2B5EF4-FFF2-40B4-BE49-F238E27FC236}">
                <a16:creationId xmlns:a16="http://schemas.microsoft.com/office/drawing/2014/main" id="{77DB9C53-EDDD-46BC-90D2-70FD4381B72D}"/>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E07EE7C5-8757-42CA-9025-4DD4AF8CA8A2}"/>
              </a:ext>
            </a:extLst>
          </p:cNvPr>
          <p:cNvSpPr>
            <a:spLocks noGrp="1"/>
          </p:cNvSpPr>
          <p:nvPr>
            <p:ph type="sldNum" sz="quarter" idx="12"/>
          </p:nvPr>
        </p:nvSpPr>
        <p:spPr/>
        <p:txBody>
          <a:bodyPr/>
          <a:lstStyle/>
          <a:p>
            <a:fld id="{FB78F324-B0A4-4731-B1E5-AB75DBAD6184}" type="slidenum">
              <a:rPr lang="en-GB" smtClean="0"/>
              <a:t>‹#›</a:t>
            </a:fld>
            <a:endParaRPr lang="en-GB" dirty="0"/>
          </a:p>
        </p:txBody>
      </p:sp>
    </p:spTree>
    <p:extLst>
      <p:ext uri="{BB962C8B-B14F-4D97-AF65-F5344CB8AC3E}">
        <p14:creationId xmlns:p14="http://schemas.microsoft.com/office/powerpoint/2010/main" val="1981024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386B27-DE63-43C4-9359-6B7D6963CFDF}"/>
              </a:ext>
            </a:extLst>
          </p:cNvPr>
          <p:cNvSpPr>
            <a:spLocks noGrp="1"/>
          </p:cNvSpPr>
          <p:nvPr>
            <p:ph type="dt" sz="half" idx="10"/>
          </p:nvPr>
        </p:nvSpPr>
        <p:spPr/>
        <p:txBody>
          <a:bodyPr/>
          <a:lstStyle/>
          <a:p>
            <a:fld id="{23D9D30E-B6C3-4E4C-B46A-074A92D1D91F}" type="datetimeFigureOut">
              <a:rPr lang="en-GB" smtClean="0"/>
              <a:t>20/06/2023</a:t>
            </a:fld>
            <a:endParaRPr lang="en-GB" dirty="0"/>
          </a:p>
        </p:txBody>
      </p:sp>
      <p:sp>
        <p:nvSpPr>
          <p:cNvPr id="3" name="Footer Placeholder 2">
            <a:extLst>
              <a:ext uri="{FF2B5EF4-FFF2-40B4-BE49-F238E27FC236}">
                <a16:creationId xmlns:a16="http://schemas.microsoft.com/office/drawing/2014/main" id="{4A896B05-15FF-4395-8B2B-290237353A64}"/>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2A4EE907-DB6E-4171-AE73-355F6C1D3E5B}"/>
              </a:ext>
            </a:extLst>
          </p:cNvPr>
          <p:cNvSpPr>
            <a:spLocks noGrp="1"/>
          </p:cNvSpPr>
          <p:nvPr>
            <p:ph type="sldNum" sz="quarter" idx="12"/>
          </p:nvPr>
        </p:nvSpPr>
        <p:spPr/>
        <p:txBody>
          <a:bodyPr/>
          <a:lstStyle/>
          <a:p>
            <a:fld id="{FB78F324-B0A4-4731-B1E5-AB75DBAD6184}" type="slidenum">
              <a:rPr lang="en-GB" smtClean="0"/>
              <a:t>‹#›</a:t>
            </a:fld>
            <a:endParaRPr lang="en-GB" dirty="0"/>
          </a:p>
        </p:txBody>
      </p:sp>
    </p:spTree>
    <p:extLst>
      <p:ext uri="{BB962C8B-B14F-4D97-AF65-F5344CB8AC3E}">
        <p14:creationId xmlns:p14="http://schemas.microsoft.com/office/powerpoint/2010/main" val="3891817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F34D8-D0F7-4352-9E6A-3B16144820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9B897DE-A948-4EA4-8300-150F70B57D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68CFA22-4B29-469F-8029-A4F0ED28F4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EED8008-218D-440E-9D32-F163645B59FD}"/>
              </a:ext>
            </a:extLst>
          </p:cNvPr>
          <p:cNvSpPr>
            <a:spLocks noGrp="1"/>
          </p:cNvSpPr>
          <p:nvPr>
            <p:ph type="dt" sz="half" idx="10"/>
          </p:nvPr>
        </p:nvSpPr>
        <p:spPr/>
        <p:txBody>
          <a:bodyPr/>
          <a:lstStyle/>
          <a:p>
            <a:fld id="{23D9D30E-B6C3-4E4C-B46A-074A92D1D91F}" type="datetimeFigureOut">
              <a:rPr lang="en-GB" smtClean="0"/>
              <a:t>20/06/2023</a:t>
            </a:fld>
            <a:endParaRPr lang="en-GB" dirty="0"/>
          </a:p>
        </p:txBody>
      </p:sp>
      <p:sp>
        <p:nvSpPr>
          <p:cNvPr id="6" name="Footer Placeholder 5">
            <a:extLst>
              <a:ext uri="{FF2B5EF4-FFF2-40B4-BE49-F238E27FC236}">
                <a16:creationId xmlns:a16="http://schemas.microsoft.com/office/drawing/2014/main" id="{57982725-A90C-4E79-A97C-7900DADF88FA}"/>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D0F27D85-E8E5-4BFA-BD0A-B1E09A03F972}"/>
              </a:ext>
            </a:extLst>
          </p:cNvPr>
          <p:cNvSpPr>
            <a:spLocks noGrp="1"/>
          </p:cNvSpPr>
          <p:nvPr>
            <p:ph type="sldNum" sz="quarter" idx="12"/>
          </p:nvPr>
        </p:nvSpPr>
        <p:spPr/>
        <p:txBody>
          <a:bodyPr/>
          <a:lstStyle/>
          <a:p>
            <a:fld id="{FB78F324-B0A4-4731-B1E5-AB75DBAD6184}" type="slidenum">
              <a:rPr lang="en-GB" smtClean="0"/>
              <a:t>‹#›</a:t>
            </a:fld>
            <a:endParaRPr lang="en-GB" dirty="0"/>
          </a:p>
        </p:txBody>
      </p:sp>
    </p:spTree>
    <p:extLst>
      <p:ext uri="{BB962C8B-B14F-4D97-AF65-F5344CB8AC3E}">
        <p14:creationId xmlns:p14="http://schemas.microsoft.com/office/powerpoint/2010/main" val="398016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AEA46-E78C-4BCD-9F4F-0B3241183F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0EEB7F4-1059-4157-A065-97A68C1AB89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4DDD2DB2-C1EB-4DC2-A249-300EB32753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836996D-A8BD-4A98-A79B-EE68FE01BF76}"/>
              </a:ext>
            </a:extLst>
          </p:cNvPr>
          <p:cNvSpPr>
            <a:spLocks noGrp="1"/>
          </p:cNvSpPr>
          <p:nvPr>
            <p:ph type="dt" sz="half" idx="10"/>
          </p:nvPr>
        </p:nvSpPr>
        <p:spPr/>
        <p:txBody>
          <a:bodyPr/>
          <a:lstStyle/>
          <a:p>
            <a:fld id="{23D9D30E-B6C3-4E4C-B46A-074A92D1D91F}" type="datetimeFigureOut">
              <a:rPr lang="en-GB" smtClean="0"/>
              <a:t>20/06/2023</a:t>
            </a:fld>
            <a:endParaRPr lang="en-GB" dirty="0"/>
          </a:p>
        </p:txBody>
      </p:sp>
      <p:sp>
        <p:nvSpPr>
          <p:cNvPr id="6" name="Footer Placeholder 5">
            <a:extLst>
              <a:ext uri="{FF2B5EF4-FFF2-40B4-BE49-F238E27FC236}">
                <a16:creationId xmlns:a16="http://schemas.microsoft.com/office/drawing/2014/main" id="{C494024B-05AD-49A4-A512-E90650DE9FBF}"/>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F2479B0B-020B-4590-91D5-BCFE9AFD42A4}"/>
              </a:ext>
            </a:extLst>
          </p:cNvPr>
          <p:cNvSpPr>
            <a:spLocks noGrp="1"/>
          </p:cNvSpPr>
          <p:nvPr>
            <p:ph type="sldNum" sz="quarter" idx="12"/>
          </p:nvPr>
        </p:nvSpPr>
        <p:spPr/>
        <p:txBody>
          <a:bodyPr/>
          <a:lstStyle/>
          <a:p>
            <a:fld id="{FB78F324-B0A4-4731-B1E5-AB75DBAD6184}" type="slidenum">
              <a:rPr lang="en-GB" smtClean="0"/>
              <a:t>‹#›</a:t>
            </a:fld>
            <a:endParaRPr lang="en-GB" dirty="0"/>
          </a:p>
        </p:txBody>
      </p:sp>
    </p:spTree>
    <p:extLst>
      <p:ext uri="{BB962C8B-B14F-4D97-AF65-F5344CB8AC3E}">
        <p14:creationId xmlns:p14="http://schemas.microsoft.com/office/powerpoint/2010/main" val="3880471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690425B-C641-4B56-BABD-58DD022F93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16AE3CC-07FA-4776-8B7D-A0AC7E4DCE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816B64-E4CD-4CED-88E4-04866DC666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D9D30E-B6C3-4E4C-B46A-074A92D1D91F}" type="datetimeFigureOut">
              <a:rPr lang="en-GB" smtClean="0"/>
              <a:t>20/06/2023</a:t>
            </a:fld>
            <a:endParaRPr lang="en-GB" dirty="0"/>
          </a:p>
        </p:txBody>
      </p:sp>
      <p:sp>
        <p:nvSpPr>
          <p:cNvPr id="5" name="Footer Placeholder 4">
            <a:extLst>
              <a:ext uri="{FF2B5EF4-FFF2-40B4-BE49-F238E27FC236}">
                <a16:creationId xmlns:a16="http://schemas.microsoft.com/office/drawing/2014/main" id="{1DAA7711-E419-4EB5-93D4-EFABA466F8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72B6FE62-85F5-498D-9C24-1ECFE97106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78F324-B0A4-4731-B1E5-AB75DBAD6184}" type="slidenum">
              <a:rPr lang="en-GB" smtClean="0"/>
              <a:t>‹#›</a:t>
            </a:fld>
            <a:endParaRPr lang="en-GB" dirty="0"/>
          </a:p>
        </p:txBody>
      </p:sp>
    </p:spTree>
    <p:extLst>
      <p:ext uri="{BB962C8B-B14F-4D97-AF65-F5344CB8AC3E}">
        <p14:creationId xmlns:p14="http://schemas.microsoft.com/office/powerpoint/2010/main" val="29707264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emf"/><Relationship Id="rId4" Type="http://schemas.openxmlformats.org/officeDocument/2006/relationships/package" Target="../embeddings/Microsoft_Excel_Worksheet2.xlsx"/></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emf"/><Relationship Id="rId5" Type="http://schemas.openxmlformats.org/officeDocument/2006/relationships/package" Target="../embeddings/Microsoft_Excel_Worksheet.xlsx"/><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hyperlink" Target="https://grassrootstechnology.thefa.com/support/solutions/folders/48000690410" TargetMode="External"/><Relationship Id="rId2" Type="http://schemas.openxmlformats.org/officeDocument/2006/relationships/hyperlink" Target="https://youtu.be/P8XNbJoM2hk"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0CC51-133B-C951-A6F6-C2062361CF3A}"/>
              </a:ext>
            </a:extLst>
          </p:cNvPr>
          <p:cNvSpPr>
            <a:spLocks noGrp="1"/>
          </p:cNvSpPr>
          <p:nvPr>
            <p:ph type="title"/>
          </p:nvPr>
        </p:nvSpPr>
        <p:spPr>
          <a:xfrm>
            <a:off x="838200" y="365125"/>
            <a:ext cx="10515600" cy="2155051"/>
          </a:xfrm>
        </p:spPr>
        <p:txBody>
          <a:bodyPr>
            <a:normAutofit/>
          </a:bodyPr>
          <a:lstStyle/>
          <a:p>
            <a:pPr algn="ctr"/>
            <a:r>
              <a:rPr lang="en-GB" b="1" dirty="0">
                <a:latin typeface="+mn-lt"/>
              </a:rPr>
              <a:t>Uhlsport Hellenic League</a:t>
            </a:r>
            <a:br>
              <a:rPr lang="en-GB" b="1" dirty="0">
                <a:latin typeface="+mn-lt"/>
              </a:rPr>
            </a:br>
            <a:br>
              <a:rPr lang="en-GB" b="1" dirty="0">
                <a:latin typeface="+mn-lt"/>
              </a:rPr>
            </a:br>
            <a:r>
              <a:rPr lang="en-GB" sz="3200" b="1" dirty="0">
                <a:latin typeface="+mn-lt"/>
              </a:rPr>
              <a:t>Administrating Football at</a:t>
            </a:r>
          </a:p>
        </p:txBody>
      </p:sp>
      <p:pic>
        <p:nvPicPr>
          <p:cNvPr id="4" name="Content Placeholder 3">
            <a:extLst>
              <a:ext uri="{FF2B5EF4-FFF2-40B4-BE49-F238E27FC236}">
                <a16:creationId xmlns:a16="http://schemas.microsoft.com/office/drawing/2014/main" id="{1BED1AD7-9512-0466-51B5-871AC4A376C4}"/>
              </a:ext>
            </a:extLst>
          </p:cNvPr>
          <p:cNvPicPr>
            <a:picLocks noGrp="1" noChangeAspect="1"/>
          </p:cNvPicPr>
          <p:nvPr>
            <p:ph idx="1"/>
          </p:nvPr>
        </p:nvPicPr>
        <p:blipFill>
          <a:blip r:embed="rId2"/>
          <a:stretch>
            <a:fillRect/>
          </a:stretch>
        </p:blipFill>
        <p:spPr>
          <a:xfrm>
            <a:off x="281288" y="269144"/>
            <a:ext cx="2117052" cy="2595424"/>
          </a:xfrm>
          <a:prstGeom prst="rect">
            <a:avLst/>
          </a:prstGeom>
        </p:spPr>
      </p:pic>
      <p:pic>
        <p:nvPicPr>
          <p:cNvPr id="5" name="Picture 4">
            <a:extLst>
              <a:ext uri="{FF2B5EF4-FFF2-40B4-BE49-F238E27FC236}">
                <a16:creationId xmlns:a16="http://schemas.microsoft.com/office/drawing/2014/main" id="{A66DAFBF-1FC5-366D-15EA-DBE4C4B67EB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17079" y="268033"/>
            <a:ext cx="2210539" cy="2671668"/>
          </a:xfrm>
          <a:prstGeom prst="rect">
            <a:avLst/>
          </a:prstGeom>
          <a:noFill/>
          <a:ln>
            <a:noFill/>
          </a:ln>
        </p:spPr>
      </p:pic>
      <p:pic>
        <p:nvPicPr>
          <p:cNvPr id="3" name="Picture 2">
            <a:extLst>
              <a:ext uri="{FF2B5EF4-FFF2-40B4-BE49-F238E27FC236}">
                <a16:creationId xmlns:a16="http://schemas.microsoft.com/office/drawing/2014/main" id="{EFBD618B-DC66-E64F-6D09-694C091DEC6E}"/>
              </a:ext>
            </a:extLst>
          </p:cNvPr>
          <p:cNvPicPr>
            <a:picLocks noChangeAspect="1"/>
          </p:cNvPicPr>
          <p:nvPr/>
        </p:nvPicPr>
        <p:blipFill>
          <a:blip r:embed="rId4"/>
          <a:stretch>
            <a:fillRect/>
          </a:stretch>
        </p:blipFill>
        <p:spPr>
          <a:xfrm>
            <a:off x="1570612" y="5645005"/>
            <a:ext cx="10284843" cy="944962"/>
          </a:xfrm>
          <a:prstGeom prst="rect">
            <a:avLst/>
          </a:prstGeom>
        </p:spPr>
      </p:pic>
      <p:sp>
        <p:nvSpPr>
          <p:cNvPr id="7" name="TextBox 6">
            <a:extLst>
              <a:ext uri="{FF2B5EF4-FFF2-40B4-BE49-F238E27FC236}">
                <a16:creationId xmlns:a16="http://schemas.microsoft.com/office/drawing/2014/main" id="{E028908A-EF0D-A5CE-65A3-AC36BB723DFD}"/>
              </a:ext>
            </a:extLst>
          </p:cNvPr>
          <p:cNvSpPr txBox="1"/>
          <p:nvPr/>
        </p:nvSpPr>
        <p:spPr>
          <a:xfrm>
            <a:off x="838200" y="2960549"/>
            <a:ext cx="10803674" cy="34470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1" u="none" strike="noStrike" kern="1200" cap="none" spc="0" normalizeH="0" baseline="0" noProof="0" dirty="0">
                <a:ln>
                  <a:noFill/>
                </a:ln>
                <a:solidFill>
                  <a:prstClr val="black"/>
                </a:solidFill>
                <a:effectLst/>
                <a:uLnTx/>
                <a:uFillTx/>
                <a:latin typeface="Calibri" panose="020F0502020204030204"/>
                <a:ea typeface="+mn-ea"/>
                <a:cs typeface="+mn-cs"/>
              </a:rPr>
              <a:t>Steps 5&amp;6 of the National League System (Premier &amp; Div One)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1" u="none" strike="noStrike" kern="1200" cap="none" spc="0" normalizeH="0" baseline="0" noProof="0" dirty="0">
                <a:ln>
                  <a:noFill/>
                </a:ln>
                <a:solidFill>
                  <a:prstClr val="black"/>
                </a:solidFill>
                <a:effectLst/>
                <a:uLnTx/>
                <a:uFillTx/>
                <a:latin typeface="Calibri" panose="020F0502020204030204"/>
                <a:ea typeface="+mn-ea"/>
                <a:cs typeface="+mn-cs"/>
              </a:rPr>
              <a:t>with Four parallel Regional Divisions at Division Two level</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i="1" dirty="0">
                <a:solidFill>
                  <a:prstClr val="black"/>
                </a:solidFill>
                <a:latin typeface="Calibri" panose="020F0502020204030204"/>
              </a:rPr>
              <a:t>p</a:t>
            </a:r>
            <a:r>
              <a:rPr kumimoji="0" lang="en-GB" sz="2800" b="1" i="1" u="none" strike="noStrike" kern="1200" cap="none" spc="0" normalizeH="0" baseline="0" noProof="0" dirty="0">
                <a:ln>
                  <a:noFill/>
                </a:ln>
                <a:solidFill>
                  <a:prstClr val="black"/>
                </a:solidFill>
                <a:effectLst/>
                <a:uLnTx/>
                <a:uFillTx/>
                <a:latin typeface="Calibri" panose="020F0502020204030204"/>
                <a:ea typeface="+mn-ea"/>
                <a:cs typeface="+mn-cs"/>
              </a:rPr>
              <a:t>lus Three Veterans Divisions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i="1" dirty="0">
                <a:solidFill>
                  <a:prstClr val="black"/>
                </a:solidFill>
                <a:latin typeface="Calibri" panose="020F0502020204030204"/>
              </a:rPr>
              <a:t>and Six Cup Competitions,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i="1" dirty="0">
                <a:solidFill>
                  <a:prstClr val="black"/>
                </a:solidFill>
                <a:latin typeface="Calibri" panose="020F0502020204030204"/>
              </a:rPr>
              <a:t>Challenge, Supplementary, Floodlit, Veterans, Chairmans &amp; Presidents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i="1" dirty="0">
                <a:solidFill>
                  <a:prstClr val="black"/>
                </a:solidFill>
                <a:latin typeface="Calibri" panose="020F0502020204030204"/>
              </a:rPr>
              <a:t>Play-Offs at Premier, Division One &amp; Division Two</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1" u="none" strike="noStrike" kern="1200" cap="none" spc="0" normalizeH="0" baseline="0" noProof="0" dirty="0">
              <a:ln>
                <a:noFill/>
              </a:ln>
              <a:solidFill>
                <a:prstClr val="black"/>
              </a:solidFill>
              <a:effectLst/>
              <a:uLnTx/>
              <a:uFillTx/>
              <a:latin typeface="Calibri" panose="020F0502020204030204"/>
              <a:ea typeface="+mn-ea"/>
              <a:cs typeface="+mn-cs"/>
            </a:endParaRPr>
          </a:p>
          <a:p>
            <a:r>
              <a:rPr lang="en-GB" dirty="0"/>
              <a:t>    </a:t>
            </a:r>
          </a:p>
        </p:txBody>
      </p:sp>
    </p:spTree>
    <p:extLst>
      <p:ext uri="{BB962C8B-B14F-4D97-AF65-F5344CB8AC3E}">
        <p14:creationId xmlns:p14="http://schemas.microsoft.com/office/powerpoint/2010/main" val="27654023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55061-4723-5B48-EA57-9D819F22A0FC}"/>
              </a:ext>
            </a:extLst>
          </p:cNvPr>
          <p:cNvSpPr>
            <a:spLocks noGrp="1"/>
          </p:cNvSpPr>
          <p:nvPr>
            <p:ph type="title"/>
          </p:nvPr>
        </p:nvSpPr>
        <p:spPr>
          <a:xfrm>
            <a:off x="838200" y="365126"/>
            <a:ext cx="10097429" cy="720260"/>
          </a:xfrm>
        </p:spPr>
        <p:txBody>
          <a:bodyPr/>
          <a:lstStyle/>
          <a:p>
            <a:r>
              <a:rPr lang="en-GB" sz="3200" b="1" dirty="0">
                <a:latin typeface="+mn-lt"/>
              </a:rPr>
              <a:t>Player Registration - </a:t>
            </a:r>
            <a:r>
              <a:rPr kumimoji="0" lang="en-GB" sz="2800" b="1" i="1" u="none" strike="noStrike" kern="1200" cap="none" spc="0" normalizeH="0" baseline="0" noProof="0" dirty="0">
                <a:ln>
                  <a:noFill/>
                </a:ln>
                <a:solidFill>
                  <a:prstClr val="black"/>
                </a:solidFill>
                <a:effectLst/>
                <a:highlight>
                  <a:srgbClr val="00FF00"/>
                </a:highlight>
                <a:uLnTx/>
                <a:uFillTx/>
                <a:latin typeface="Calibri" panose="020F0502020204030204"/>
                <a:ea typeface="+mj-ea"/>
                <a:cs typeface="+mj-cs"/>
              </a:rPr>
              <a:t>This is the Responsibility of the Club</a:t>
            </a:r>
            <a:endParaRPr lang="en-GB" sz="2800" b="1" i="1" dirty="0">
              <a:highlight>
                <a:srgbClr val="00FF00"/>
              </a:highlight>
              <a:latin typeface="+mn-lt"/>
            </a:endParaRPr>
          </a:p>
        </p:txBody>
      </p:sp>
      <p:sp>
        <p:nvSpPr>
          <p:cNvPr id="3" name="Content Placeholder 2">
            <a:extLst>
              <a:ext uri="{FF2B5EF4-FFF2-40B4-BE49-F238E27FC236}">
                <a16:creationId xmlns:a16="http://schemas.microsoft.com/office/drawing/2014/main" id="{070C7912-71E5-0211-2104-A4CBB6957144}"/>
              </a:ext>
            </a:extLst>
          </p:cNvPr>
          <p:cNvSpPr>
            <a:spLocks noGrp="1"/>
          </p:cNvSpPr>
          <p:nvPr>
            <p:ph idx="1"/>
          </p:nvPr>
        </p:nvSpPr>
        <p:spPr>
          <a:xfrm>
            <a:off x="420029" y="1241503"/>
            <a:ext cx="11351941" cy="5009802"/>
          </a:xfrm>
        </p:spPr>
        <p:txBody>
          <a:bodyPr/>
          <a:lstStyle/>
          <a:p>
            <a:r>
              <a:rPr lang="en-GB" b="1" dirty="0"/>
              <a:t>Process</a:t>
            </a:r>
            <a:r>
              <a:rPr lang="en-GB" dirty="0"/>
              <a:t> </a:t>
            </a:r>
          </a:p>
          <a:p>
            <a:pPr lvl="1"/>
            <a:r>
              <a:rPr lang="en-GB" b="1" dirty="0"/>
              <a:t>Player completes &amp; signs Registration Form (&amp; Parental Consent Form if needed)</a:t>
            </a:r>
          </a:p>
          <a:p>
            <a:pPr lvl="1"/>
            <a:r>
              <a:rPr lang="en-GB" b="1" dirty="0"/>
              <a:t>Player electronically registered by Club on FA Whole Game System. Ensure that the player is registered for all applicable teams in the club)</a:t>
            </a:r>
          </a:p>
          <a:p>
            <a:pPr lvl="1"/>
            <a:r>
              <a:rPr lang="en-GB" b="1" dirty="0"/>
              <a:t>Player details appear (overnight) to League. </a:t>
            </a:r>
          </a:p>
          <a:p>
            <a:pPr lvl="1"/>
            <a:r>
              <a:rPr lang="en-GB" b="1" dirty="0"/>
              <a:t>League authorise registration (that day)</a:t>
            </a:r>
          </a:p>
          <a:p>
            <a:pPr lvl="1"/>
            <a:r>
              <a:rPr lang="en-GB" b="1" dirty="0"/>
              <a:t>Player details appear in Club Player list in FA Full Time. </a:t>
            </a:r>
          </a:p>
          <a:p>
            <a:pPr lvl="1"/>
            <a:r>
              <a:rPr lang="en-GB" b="1" dirty="0"/>
              <a:t>Player available for selection. </a:t>
            </a:r>
          </a:p>
          <a:p>
            <a:pPr lvl="1"/>
            <a:r>
              <a:rPr lang="en-GB" b="1" dirty="0"/>
              <a:t>Club retains all documents for inspection at any point.</a:t>
            </a:r>
            <a:endParaRPr lang="en-GB"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3000" b="1" i="1"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No Player is available for selection until they appear in the FA FULL TIME Players List for that club</a:t>
            </a:r>
          </a:p>
          <a:p>
            <a:pPr marL="457200" lvl="1" indent="0">
              <a:buNone/>
            </a:pPr>
            <a:endParaRPr lang="en-GB" dirty="0"/>
          </a:p>
          <a:p>
            <a:pPr lvl="1"/>
            <a:endParaRPr lang="en-GB" dirty="0"/>
          </a:p>
          <a:p>
            <a:pPr lvl="1"/>
            <a:endParaRPr lang="en-GB" dirty="0"/>
          </a:p>
        </p:txBody>
      </p:sp>
      <p:pic>
        <p:nvPicPr>
          <p:cNvPr id="4" name="Picture 3">
            <a:extLst>
              <a:ext uri="{FF2B5EF4-FFF2-40B4-BE49-F238E27FC236}">
                <a16:creationId xmlns:a16="http://schemas.microsoft.com/office/drawing/2014/main" id="{456D1EFF-56CD-1A42-9C21-F1907FF024B1}"/>
              </a:ext>
            </a:extLst>
          </p:cNvPr>
          <p:cNvPicPr>
            <a:picLocks noChangeAspect="1"/>
          </p:cNvPicPr>
          <p:nvPr/>
        </p:nvPicPr>
        <p:blipFill>
          <a:blip r:embed="rId2"/>
          <a:stretch>
            <a:fillRect/>
          </a:stretch>
        </p:blipFill>
        <p:spPr>
          <a:xfrm>
            <a:off x="953577" y="5724292"/>
            <a:ext cx="10284843" cy="825191"/>
          </a:xfrm>
          <a:prstGeom prst="rect">
            <a:avLst/>
          </a:prstGeom>
        </p:spPr>
      </p:pic>
    </p:spTree>
    <p:extLst>
      <p:ext uri="{BB962C8B-B14F-4D97-AF65-F5344CB8AC3E}">
        <p14:creationId xmlns:p14="http://schemas.microsoft.com/office/powerpoint/2010/main" val="28331546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22296-2F69-D76D-BCC1-A5C6CA09248B}"/>
              </a:ext>
            </a:extLst>
          </p:cNvPr>
          <p:cNvSpPr>
            <a:spLocks noGrp="1"/>
          </p:cNvSpPr>
          <p:nvPr>
            <p:ph type="title"/>
          </p:nvPr>
        </p:nvSpPr>
        <p:spPr>
          <a:xfrm>
            <a:off x="838200" y="365126"/>
            <a:ext cx="10515600" cy="961870"/>
          </a:xfrm>
        </p:spPr>
        <p:txBody>
          <a:bodyPr>
            <a:normAutofit/>
          </a:bodyPr>
          <a:lstStyle/>
          <a:p>
            <a:r>
              <a:rPr kumimoji="0" lang="en-GB" sz="3600" b="1" i="0" u="none" strike="noStrike" kern="1200" cap="none" spc="0" normalizeH="0" baseline="0" noProof="0" dirty="0">
                <a:ln>
                  <a:noFill/>
                </a:ln>
                <a:solidFill>
                  <a:prstClr val="black"/>
                </a:solidFill>
                <a:effectLst/>
                <a:uLnTx/>
                <a:uFillTx/>
                <a:latin typeface="Calibri" panose="020F0502020204030204"/>
                <a:ea typeface="+mj-ea"/>
                <a:cs typeface="+mj-cs"/>
              </a:rPr>
              <a:t>Player Registration - </a:t>
            </a:r>
            <a:r>
              <a:rPr kumimoji="0" lang="en-GB" sz="3600" b="1" i="1" u="none" strike="noStrike" kern="1200" cap="none" spc="0" normalizeH="0" baseline="0" noProof="0" dirty="0">
                <a:ln>
                  <a:noFill/>
                </a:ln>
                <a:solidFill>
                  <a:prstClr val="black"/>
                </a:solidFill>
                <a:effectLst/>
                <a:uLnTx/>
                <a:uFillTx/>
                <a:latin typeface="Calibri" panose="020F0502020204030204"/>
                <a:ea typeface="+mj-ea"/>
                <a:cs typeface="+mj-cs"/>
              </a:rPr>
              <a:t>Process &amp; what if ………..</a:t>
            </a:r>
            <a:endParaRPr lang="en-GB" sz="3600" dirty="0"/>
          </a:p>
        </p:txBody>
      </p:sp>
      <p:sp>
        <p:nvSpPr>
          <p:cNvPr id="3" name="Content Placeholder 2">
            <a:extLst>
              <a:ext uri="{FF2B5EF4-FFF2-40B4-BE49-F238E27FC236}">
                <a16:creationId xmlns:a16="http://schemas.microsoft.com/office/drawing/2014/main" id="{97DC1931-6A4B-D802-E643-E3B39BEF53FC}"/>
              </a:ext>
            </a:extLst>
          </p:cNvPr>
          <p:cNvSpPr>
            <a:spLocks noGrp="1"/>
          </p:cNvSpPr>
          <p:nvPr>
            <p:ph idx="1"/>
          </p:nvPr>
        </p:nvSpPr>
        <p:spPr>
          <a:xfrm>
            <a:off x="483220" y="1509132"/>
            <a:ext cx="11210692" cy="4021873"/>
          </a:xfrm>
        </p:spPr>
        <p:txBody>
          <a:bodyPr>
            <a:normAutofit fontScale="55000" lnSpcReduction="20000"/>
          </a:bodyPr>
          <a:lstStyle/>
          <a:p>
            <a:pPr marL="0" marR="0" lvl="0" indent="0" algn="l" defTabSz="914400" rtl="0" eaLnBrk="1" fontAlgn="auto" latinLnBrk="0" hangingPunct="1">
              <a:lnSpc>
                <a:spcPct val="90000"/>
              </a:lnSpc>
              <a:spcBef>
                <a:spcPts val="1000"/>
              </a:spcBef>
              <a:spcAft>
                <a:spcPts val="0"/>
              </a:spcAft>
              <a:buClrTx/>
              <a:buSzTx/>
              <a:buNone/>
              <a:tabLst/>
              <a:defRPr/>
            </a:pPr>
            <a:r>
              <a:rPr kumimoji="0" lang="en-GB" sz="5100" b="1" i="0" u="none" strike="noStrike" kern="1200" cap="none" spc="0" normalizeH="0" baseline="0" noProof="0" dirty="0">
                <a:ln>
                  <a:noFill/>
                </a:ln>
                <a:solidFill>
                  <a:prstClr val="black"/>
                </a:solidFill>
                <a:effectLst/>
                <a:uLnTx/>
                <a:uFillTx/>
                <a:latin typeface="Calibri" panose="020F0502020204030204"/>
                <a:ea typeface="+mn-ea"/>
                <a:cs typeface="+mn-cs"/>
              </a:rPr>
              <a:t>Player has not appeared in our FA Full Time Players List for </a:t>
            </a:r>
            <a:r>
              <a:rPr lang="en-GB" sz="5100" b="1" dirty="0">
                <a:solidFill>
                  <a:prstClr val="black"/>
                </a:solidFill>
                <a:latin typeface="Calibri" panose="020F0502020204030204"/>
              </a:rPr>
              <a:t>your</a:t>
            </a:r>
            <a:r>
              <a:rPr kumimoji="0" lang="en-GB" sz="5100" b="1" i="0" u="none" strike="noStrike" kern="1200" cap="none" spc="0" normalizeH="0" baseline="0" noProof="0" dirty="0">
                <a:ln>
                  <a:noFill/>
                </a:ln>
                <a:solidFill>
                  <a:prstClr val="black"/>
                </a:solidFill>
                <a:effectLst/>
                <a:uLnTx/>
                <a:uFillTx/>
                <a:latin typeface="Calibri" panose="020F0502020204030204"/>
                <a:ea typeface="+mn-ea"/>
                <a:cs typeface="+mn-cs"/>
              </a:rPr>
              <a:t> teams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3800" b="1" i="0" u="none" strike="noStrike" kern="1200" cap="none" spc="0" normalizeH="0" baseline="0" noProof="0" dirty="0">
                <a:ln>
                  <a:noFill/>
                </a:ln>
                <a:solidFill>
                  <a:prstClr val="black"/>
                </a:solidFill>
                <a:effectLst/>
                <a:uLnTx/>
                <a:uFillTx/>
                <a:latin typeface="Calibri" panose="020F0502020204030204"/>
                <a:ea typeface="+mn-ea"/>
                <a:cs typeface="+mn-cs"/>
              </a:rPr>
              <a:t>Is a Parental Consent Form for needed? (Submit a completed version).</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sz="3800" b="1" dirty="0">
                <a:solidFill>
                  <a:prstClr val="black"/>
                </a:solidFill>
                <a:latin typeface="Calibri" panose="020F0502020204030204"/>
              </a:rPr>
              <a:t>Was player ticked for that team (1</a:t>
            </a:r>
            <a:r>
              <a:rPr lang="en-GB" sz="3800" b="1" baseline="30000" dirty="0">
                <a:solidFill>
                  <a:prstClr val="black"/>
                </a:solidFill>
                <a:latin typeface="Calibri" panose="020F0502020204030204"/>
              </a:rPr>
              <a:t>st</a:t>
            </a:r>
            <a:r>
              <a:rPr lang="en-GB" sz="3800" b="1" dirty="0">
                <a:solidFill>
                  <a:prstClr val="black"/>
                </a:solidFill>
                <a:latin typeface="Calibri" panose="020F0502020204030204"/>
              </a:rPr>
              <a:t> &amp; Res) at WGS registration by club.</a:t>
            </a:r>
            <a:endParaRPr kumimoji="0" lang="en-GB" sz="3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3800" b="1" i="0" u="none" strike="noStrike" kern="1200" cap="none" spc="0" normalizeH="0" baseline="0" noProof="0" dirty="0">
                <a:ln>
                  <a:noFill/>
                </a:ln>
                <a:solidFill>
                  <a:prstClr val="black"/>
                </a:solidFill>
                <a:effectLst/>
                <a:uLnTx/>
                <a:uFillTx/>
                <a:latin typeface="Calibri" panose="020F0502020204030204"/>
                <a:ea typeface="+mn-ea"/>
                <a:cs typeface="+mn-cs"/>
              </a:rPr>
              <a:t>Look at expected timescales. </a:t>
            </a:r>
          </a:p>
          <a:p>
            <a:pPr lvl="2">
              <a:defRPr/>
            </a:pPr>
            <a:r>
              <a:rPr kumimoji="0" lang="en-GB" sz="3800" b="1" i="0" u="none" strike="noStrike" kern="1200" cap="none" spc="0" normalizeH="0" baseline="0" noProof="0" dirty="0">
                <a:ln>
                  <a:noFill/>
                </a:ln>
                <a:solidFill>
                  <a:prstClr val="black"/>
                </a:solidFill>
                <a:effectLst/>
                <a:uLnTx/>
                <a:uFillTx/>
                <a:latin typeface="Calibri" panose="020F0502020204030204"/>
                <a:ea typeface="+mn-ea"/>
                <a:cs typeface="+mn-cs"/>
              </a:rPr>
              <a:t>Contact League to check that Player Name has reached them. </a:t>
            </a:r>
          </a:p>
          <a:p>
            <a:pPr lvl="2">
              <a:defRPr/>
            </a:pPr>
            <a:r>
              <a:rPr kumimoji="0" lang="en-GB" sz="3800" b="1" i="0" u="none" strike="noStrike" kern="1200" cap="none" spc="0" normalizeH="0" baseline="0" noProof="0" dirty="0">
                <a:ln>
                  <a:noFill/>
                </a:ln>
                <a:solidFill>
                  <a:prstClr val="black"/>
                </a:solidFill>
                <a:effectLst/>
                <a:uLnTx/>
                <a:uFillTx/>
                <a:latin typeface="Calibri" panose="020F0502020204030204"/>
                <a:ea typeface="+mn-ea"/>
                <a:cs typeface="+mn-cs"/>
              </a:rPr>
              <a:t>If the Player Name had not reached The League through the Whole Game System then </a:t>
            </a:r>
            <a:r>
              <a:rPr kumimoji="0" lang="en-GB" sz="3800" b="1" i="0" u="none" strike="noStrike" kern="1200" cap="none" spc="0" normalizeH="0" baseline="0" noProof="0" dirty="0">
                <a:ln>
                  <a:noFill/>
                </a:ln>
                <a:solidFill>
                  <a:prstClr val="black"/>
                </a:solidFill>
                <a:effectLst/>
                <a:highlight>
                  <a:srgbClr val="00FF00"/>
                </a:highlight>
                <a:uLnTx/>
                <a:uFillTx/>
                <a:latin typeface="Calibri" panose="020F0502020204030204"/>
                <a:ea typeface="+mn-ea"/>
                <a:cs typeface="+mn-cs"/>
              </a:rPr>
              <a:t>contact your County FA </a:t>
            </a:r>
            <a:r>
              <a:rPr kumimoji="0" lang="en-GB" sz="3800" b="1" i="0" u="none" strike="noStrike" kern="1200" cap="none" spc="0" normalizeH="0" baseline="0" noProof="0" dirty="0">
                <a:ln>
                  <a:noFill/>
                </a:ln>
                <a:solidFill>
                  <a:prstClr val="black"/>
                </a:solidFill>
                <a:effectLst/>
                <a:uLnTx/>
                <a:uFillTx/>
                <a:latin typeface="Calibri" panose="020F0502020204030204"/>
                <a:ea typeface="+mn-ea"/>
                <a:cs typeface="+mn-cs"/>
              </a:rPr>
              <a:t>to resolve. The League officially has no access to Whole Game System in this area.</a:t>
            </a:r>
          </a:p>
          <a:p>
            <a:pPr lvl="2">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1" indent="0" algn="l" defTabSz="914400" rtl="0" eaLnBrk="1" fontAlgn="auto" latinLnBrk="0" hangingPunct="1">
              <a:lnSpc>
                <a:spcPct val="90000"/>
              </a:lnSpc>
              <a:spcBef>
                <a:spcPts val="500"/>
              </a:spcBef>
              <a:spcAft>
                <a:spcPts val="0"/>
              </a:spcAft>
              <a:buClrTx/>
              <a:buSz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4500" b="1" i="1" u="none" strike="noStrike" kern="1200" cap="none" spc="0" normalizeH="0" baseline="0" noProof="0" dirty="0">
                <a:ln>
                  <a:noFill/>
                </a:ln>
                <a:solidFill>
                  <a:prstClr val="black"/>
                </a:solidFill>
                <a:effectLst/>
                <a:highlight>
                  <a:srgbClr val="00FF00"/>
                </a:highlight>
                <a:uLnTx/>
                <a:uFillTx/>
                <a:latin typeface="Calibri" panose="020F0502020204030204"/>
                <a:ea typeface="+mn-ea"/>
                <a:cs typeface="+mn-cs"/>
              </a:rPr>
              <a:t>Do not take a chance. </a:t>
            </a:r>
            <a:r>
              <a:rPr kumimoji="0" lang="en-GB" sz="4500" b="1" i="1"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No Player is available for selection until they appear in the FA FULL TIME Players List for that club</a:t>
            </a:r>
          </a:p>
          <a:p>
            <a:endParaRPr lang="en-GB" dirty="0"/>
          </a:p>
        </p:txBody>
      </p:sp>
      <p:pic>
        <p:nvPicPr>
          <p:cNvPr id="4" name="Picture 3">
            <a:extLst>
              <a:ext uri="{FF2B5EF4-FFF2-40B4-BE49-F238E27FC236}">
                <a16:creationId xmlns:a16="http://schemas.microsoft.com/office/drawing/2014/main" id="{48823A6C-1757-CA4B-FF4F-4B364FC52E7A}"/>
              </a:ext>
            </a:extLst>
          </p:cNvPr>
          <p:cNvPicPr>
            <a:picLocks noChangeAspect="1"/>
          </p:cNvPicPr>
          <p:nvPr/>
        </p:nvPicPr>
        <p:blipFill>
          <a:blip r:embed="rId2"/>
          <a:stretch>
            <a:fillRect/>
          </a:stretch>
        </p:blipFill>
        <p:spPr>
          <a:xfrm>
            <a:off x="838200" y="5634528"/>
            <a:ext cx="10290940" cy="951058"/>
          </a:xfrm>
          <a:prstGeom prst="rect">
            <a:avLst/>
          </a:prstGeom>
        </p:spPr>
      </p:pic>
    </p:spTree>
    <p:extLst>
      <p:ext uri="{BB962C8B-B14F-4D97-AF65-F5344CB8AC3E}">
        <p14:creationId xmlns:p14="http://schemas.microsoft.com/office/powerpoint/2010/main" val="15939958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0CC51-133B-C951-A6F6-C2062361CF3A}"/>
              </a:ext>
            </a:extLst>
          </p:cNvPr>
          <p:cNvSpPr>
            <a:spLocks noGrp="1"/>
          </p:cNvSpPr>
          <p:nvPr>
            <p:ph type="title"/>
          </p:nvPr>
        </p:nvSpPr>
        <p:spPr>
          <a:xfrm>
            <a:off x="838200" y="365127"/>
            <a:ext cx="10476571" cy="1386838"/>
          </a:xfrm>
        </p:spPr>
        <p:txBody>
          <a:bodyPr>
            <a:normAutofit/>
          </a:bodyPr>
          <a:lstStyle/>
          <a:p>
            <a:pPr algn="ctr"/>
            <a:r>
              <a:rPr lang="en-GB" b="1" dirty="0">
                <a:latin typeface="+mn-lt"/>
              </a:rPr>
              <a:t>Uhlsport Hellenic League</a:t>
            </a:r>
            <a:r>
              <a:rPr lang="en-GB" sz="2800" b="1" dirty="0">
                <a:latin typeface="+mn-lt"/>
              </a:rPr>
              <a:t> </a:t>
            </a:r>
            <a:r>
              <a:rPr lang="en-GB" sz="1200" b="1" dirty="0">
                <a:latin typeface="+mn-lt"/>
              </a:rPr>
              <a:t> </a:t>
            </a:r>
            <a:br>
              <a:rPr lang="en-GB" sz="1200" b="1" dirty="0">
                <a:latin typeface="+mn-lt"/>
              </a:rPr>
            </a:br>
            <a:r>
              <a:rPr kumimoji="0" lang="en-GB" sz="4000" b="1" i="0" u="none" strike="noStrike" kern="1200" cap="none" spc="0" normalizeH="0" baseline="0" noProof="0" dirty="0">
                <a:ln>
                  <a:noFill/>
                </a:ln>
                <a:solidFill>
                  <a:prstClr val="black"/>
                </a:solidFill>
                <a:effectLst/>
                <a:uLnTx/>
                <a:uFillTx/>
                <a:latin typeface="+mn-lt"/>
                <a:ea typeface="+mj-ea"/>
                <a:cs typeface="+mj-cs"/>
              </a:rPr>
              <a:t>Fixtures</a:t>
            </a:r>
            <a:r>
              <a:rPr kumimoji="0" lang="en-GB" sz="3200" b="1" i="0" u="none" strike="noStrike" kern="1200" cap="none" spc="0" normalizeH="0" baseline="0" noProof="0" dirty="0">
                <a:ln>
                  <a:noFill/>
                </a:ln>
                <a:solidFill>
                  <a:prstClr val="black"/>
                </a:solidFill>
                <a:effectLst/>
                <a:uLnTx/>
                <a:uFillTx/>
                <a:latin typeface="+mn-lt"/>
                <a:ea typeface="+mj-ea"/>
                <a:cs typeface="+mj-cs"/>
              </a:rPr>
              <a:t> – The Aims &amp; Objectives</a:t>
            </a:r>
            <a:endParaRPr lang="en-GB" sz="2400" b="1" dirty="0">
              <a:latin typeface="+mn-lt"/>
            </a:endParaRPr>
          </a:p>
        </p:txBody>
      </p:sp>
      <p:pic>
        <p:nvPicPr>
          <p:cNvPr id="4" name="Content Placeholder 3">
            <a:extLst>
              <a:ext uri="{FF2B5EF4-FFF2-40B4-BE49-F238E27FC236}">
                <a16:creationId xmlns:a16="http://schemas.microsoft.com/office/drawing/2014/main" id="{1BED1AD7-9512-0466-51B5-871AC4A376C4}"/>
              </a:ext>
            </a:extLst>
          </p:cNvPr>
          <p:cNvPicPr>
            <a:picLocks noGrp="1" noChangeAspect="1"/>
          </p:cNvPicPr>
          <p:nvPr>
            <p:ph idx="1"/>
          </p:nvPr>
        </p:nvPicPr>
        <p:blipFill>
          <a:blip r:embed="rId2"/>
          <a:stretch>
            <a:fillRect/>
          </a:stretch>
        </p:blipFill>
        <p:spPr>
          <a:xfrm>
            <a:off x="456948" y="236253"/>
            <a:ext cx="1483364" cy="1386837"/>
          </a:xfrm>
          <a:prstGeom prst="rect">
            <a:avLst/>
          </a:prstGeom>
        </p:spPr>
      </p:pic>
      <p:pic>
        <p:nvPicPr>
          <p:cNvPr id="5" name="Picture 4">
            <a:extLst>
              <a:ext uri="{FF2B5EF4-FFF2-40B4-BE49-F238E27FC236}">
                <a16:creationId xmlns:a16="http://schemas.microsoft.com/office/drawing/2014/main" id="{A66DAFBF-1FC5-366D-15EA-DBE4C4B67EB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87525" y="236254"/>
            <a:ext cx="1483364" cy="1515711"/>
          </a:xfrm>
          <a:prstGeom prst="rect">
            <a:avLst/>
          </a:prstGeom>
          <a:noFill/>
          <a:ln>
            <a:noFill/>
          </a:ln>
        </p:spPr>
      </p:pic>
      <p:sp>
        <p:nvSpPr>
          <p:cNvPr id="7" name="TextBox 6">
            <a:extLst>
              <a:ext uri="{FF2B5EF4-FFF2-40B4-BE49-F238E27FC236}">
                <a16:creationId xmlns:a16="http://schemas.microsoft.com/office/drawing/2014/main" id="{E028908A-EF0D-A5CE-65A3-AC36BB723DFD}"/>
              </a:ext>
            </a:extLst>
          </p:cNvPr>
          <p:cNvSpPr txBox="1"/>
          <p:nvPr/>
        </p:nvSpPr>
        <p:spPr>
          <a:xfrm>
            <a:off x="579863" y="1821366"/>
            <a:ext cx="11032273" cy="532453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1" u="none" strike="noStrike" kern="1200" cap="none" spc="0" normalizeH="0" baseline="0" noProof="0" dirty="0">
                <a:ln>
                  <a:noFill/>
                </a:ln>
                <a:solidFill>
                  <a:prstClr val="black"/>
                </a:solidFill>
                <a:effectLst/>
                <a:highlight>
                  <a:srgbClr val="00FF00"/>
                </a:highlight>
                <a:uLnTx/>
                <a:uFillTx/>
                <a:latin typeface="Calibri" panose="020F0502020204030204"/>
                <a:ea typeface="+mn-ea"/>
                <a:cs typeface="+mn-cs"/>
              </a:rPr>
              <a:t>The season will complete by Bank Holiday Monday May 6</a:t>
            </a:r>
            <a:r>
              <a:rPr kumimoji="0" lang="en-GB" sz="2400" b="1" i="1" u="none" strike="noStrike" kern="1200" cap="none" spc="0" normalizeH="0" baseline="30000" noProof="0" dirty="0">
                <a:ln>
                  <a:noFill/>
                </a:ln>
                <a:solidFill>
                  <a:prstClr val="black"/>
                </a:solidFill>
                <a:effectLst/>
                <a:highlight>
                  <a:srgbClr val="00FF00"/>
                </a:highlight>
                <a:uLnTx/>
                <a:uFillTx/>
                <a:latin typeface="Calibri" panose="020F0502020204030204"/>
                <a:ea typeface="+mn-ea"/>
                <a:cs typeface="+mn-cs"/>
              </a:rPr>
              <a:t>th</a:t>
            </a:r>
            <a:r>
              <a:rPr lang="en-GB" sz="2400" b="1" i="1" dirty="0">
                <a:solidFill>
                  <a:prstClr val="black"/>
                </a:solidFill>
                <a:highlight>
                  <a:srgbClr val="00FF00"/>
                </a:highlight>
                <a:latin typeface="Calibri" panose="020F0502020204030204"/>
              </a:rPr>
              <a:t> 2024</a:t>
            </a:r>
            <a:r>
              <a:rPr kumimoji="0" lang="en-GB" sz="2400" b="1" i="1" u="none" strike="noStrike" kern="1200" cap="none" spc="0" normalizeH="0" baseline="0" noProof="0" dirty="0">
                <a:ln>
                  <a:noFill/>
                </a:ln>
                <a:solidFill>
                  <a:prstClr val="black"/>
                </a:solidFill>
                <a:effectLst/>
                <a:highlight>
                  <a:srgbClr val="00FF00"/>
                </a:highligh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i="1" u="none" strike="noStrike" kern="1200" cap="none" spc="0" normalizeH="0" baseline="0" noProof="0" dirty="0">
                <a:ln>
                  <a:noFill/>
                </a:ln>
                <a:solidFill>
                  <a:prstClr val="black"/>
                </a:solidFill>
                <a:effectLst/>
                <a:uLnTx/>
                <a:uFillTx/>
                <a:latin typeface="Calibri" panose="020F0502020204030204"/>
                <a:ea typeface="+mn-ea"/>
                <a:cs typeface="+mn-cs"/>
              </a:rPr>
              <a:t>(including Play-Offs &amp; Cup Finals)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i="1" dirty="0">
                <a:solidFill>
                  <a:prstClr val="black"/>
                </a:solidFill>
                <a:latin typeface="Calibri" panose="020F0502020204030204"/>
              </a:rPr>
              <a:t>Target for </a:t>
            </a:r>
            <a:r>
              <a:rPr kumimoji="0" lang="en-GB" sz="2400" b="1" i="1" u="none" strike="noStrike" kern="1200" cap="none" spc="0" normalizeH="0" baseline="0" noProof="0" dirty="0">
                <a:ln>
                  <a:noFill/>
                </a:ln>
                <a:solidFill>
                  <a:prstClr val="black"/>
                </a:solidFill>
                <a:effectLst/>
                <a:uLnTx/>
                <a:uFillTx/>
                <a:latin typeface="Calibri" panose="020F0502020204030204"/>
                <a:ea typeface="+mn-ea"/>
                <a:cs typeface="+mn-cs"/>
              </a:rPr>
              <a:t>League season to complete is therefore by April 13</a:t>
            </a:r>
            <a:r>
              <a:rPr kumimoji="0" lang="en-GB" sz="2400" b="1" i="1" u="none" strike="noStrike" kern="1200" cap="none" spc="0" normalizeH="0" baseline="30000" noProof="0" dirty="0">
                <a:ln>
                  <a:noFill/>
                </a:ln>
                <a:solidFill>
                  <a:prstClr val="black"/>
                </a:solidFill>
                <a:effectLst/>
                <a:uLnTx/>
                <a:uFillTx/>
                <a:latin typeface="Calibri" panose="020F0502020204030204"/>
                <a:ea typeface="+mn-ea"/>
                <a:cs typeface="+mn-cs"/>
              </a:rPr>
              <a:t>th</a:t>
            </a:r>
            <a:r>
              <a:rPr kumimoji="0" lang="en-GB" sz="2400" b="1" i="1"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1" i="1" dirty="0">
              <a:solidFill>
                <a:prstClr val="black"/>
              </a:solidFill>
              <a:latin typeface="Calibri" panose="020F0502020204030204"/>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GB" sz="2400" b="1" i="1"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Premier &amp; Division One  </a:t>
            </a:r>
            <a:r>
              <a:rPr kumimoji="0" lang="en-GB" sz="2400" b="1" i="1" u="none" strike="noStrike" kern="1200" cap="none" spc="0" normalizeH="0" baseline="0" noProof="0" dirty="0">
                <a:ln>
                  <a:noFill/>
                </a:ln>
                <a:solidFill>
                  <a:prstClr val="black"/>
                </a:solidFill>
                <a:effectLst/>
                <a:uLnTx/>
                <a:uFillTx/>
                <a:latin typeface="Calibri" panose="020F0502020204030204"/>
                <a:ea typeface="+mn-ea"/>
                <a:cs typeface="+mn-cs"/>
              </a:rPr>
              <a:t>- Every Saturday (some Friday Night*) and Midweek. Every Bank Holiday period</a:t>
            </a:r>
          </a:p>
          <a:p>
            <a:pPr marL="0" marR="0" lvl="0" indent="0" defTabSz="914400" rtl="0" eaLnBrk="1" fontAlgn="auto" latinLnBrk="0" hangingPunct="1">
              <a:lnSpc>
                <a:spcPct val="100000"/>
              </a:lnSpc>
              <a:spcBef>
                <a:spcPts val="0"/>
              </a:spcBef>
              <a:spcAft>
                <a:spcPts val="0"/>
              </a:spcAft>
              <a:buClrTx/>
              <a:buSzTx/>
              <a:buFontTx/>
              <a:buNone/>
              <a:tabLst/>
              <a:defRPr/>
            </a:pPr>
            <a:r>
              <a:rPr lang="en-GB" sz="2400" b="1" i="1" dirty="0">
                <a:solidFill>
                  <a:prstClr val="black"/>
                </a:solidFill>
                <a:highlight>
                  <a:srgbClr val="FFFF00"/>
                </a:highlight>
                <a:latin typeface="Calibri" panose="020F0502020204030204"/>
              </a:rPr>
              <a:t>Division Two </a:t>
            </a:r>
            <a:r>
              <a:rPr lang="en-GB" sz="2400" b="1" i="1" dirty="0">
                <a:solidFill>
                  <a:prstClr val="black"/>
                </a:solidFill>
                <a:latin typeface="Calibri" panose="020F0502020204030204"/>
              </a:rPr>
              <a:t>– Every Saturday (some Friday Night*) &amp; some Midweek.</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GB" sz="2400" b="1" i="1"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Veterans</a:t>
            </a:r>
            <a:r>
              <a:rPr kumimoji="0" lang="en-GB" sz="2400" b="1" i="1" u="none" strike="noStrike" kern="1200" cap="none" spc="0" normalizeH="0" baseline="0" noProof="0" dirty="0">
                <a:ln>
                  <a:noFill/>
                </a:ln>
                <a:solidFill>
                  <a:prstClr val="black"/>
                </a:solidFill>
                <a:effectLst/>
                <a:uLnTx/>
                <a:uFillTx/>
                <a:latin typeface="Calibri" panose="020F0502020204030204"/>
                <a:ea typeface="+mn-ea"/>
                <a:cs typeface="+mn-cs"/>
              </a:rPr>
              <a:t> – Mid-Week as always.</a:t>
            </a:r>
          </a:p>
          <a:p>
            <a:pPr marL="457200" marR="0" lvl="0" indent="-4572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b="1" i="1" dirty="0">
                <a:solidFill>
                  <a:prstClr val="black"/>
                </a:solidFill>
                <a:latin typeface="Calibri" panose="020F0502020204030204"/>
              </a:rPr>
              <a:t>Aim is no more than one Home &amp; one Away Friday Night per month.</a:t>
            </a:r>
          </a:p>
          <a:p>
            <a:pPr marR="0" lvl="0" defTabSz="914400" rtl="0" eaLnBrk="1" fontAlgn="auto" latinLnBrk="0" hangingPunct="1">
              <a:lnSpc>
                <a:spcPct val="100000"/>
              </a:lnSpc>
              <a:spcBef>
                <a:spcPts val="0"/>
              </a:spcBef>
              <a:spcAft>
                <a:spcPts val="0"/>
              </a:spcAft>
              <a:buClrTx/>
              <a:buSzTx/>
              <a:tabLst/>
              <a:defRPr/>
            </a:pPr>
            <a:endParaRPr lang="en-GB" sz="2400" b="1" i="1" dirty="0">
              <a:solidFill>
                <a:prstClr val="black"/>
              </a:solidFill>
              <a:latin typeface="Calibri" panose="020F0502020204030204"/>
            </a:endParaRPr>
          </a:p>
          <a:p>
            <a:pPr marR="0" lvl="0" algn="ctr" defTabSz="914400" rtl="0" eaLnBrk="1" fontAlgn="auto" latinLnBrk="0" hangingPunct="1">
              <a:lnSpc>
                <a:spcPct val="100000"/>
              </a:lnSpc>
              <a:spcBef>
                <a:spcPts val="0"/>
              </a:spcBef>
              <a:spcAft>
                <a:spcPts val="0"/>
              </a:spcAft>
              <a:buClrTx/>
              <a:buSzTx/>
              <a:tabLst/>
              <a:defRPr/>
            </a:pPr>
            <a:r>
              <a:rPr lang="en-GB" sz="2400" b="1" i="1" dirty="0">
                <a:solidFill>
                  <a:prstClr val="black"/>
                </a:solidFill>
                <a:latin typeface="Calibri" panose="020F0502020204030204"/>
              </a:rPr>
              <a:t>There are </a:t>
            </a:r>
            <a:r>
              <a:rPr lang="en-GB" sz="2400" b="1" i="1" dirty="0">
                <a:solidFill>
                  <a:prstClr val="black"/>
                </a:solidFill>
                <a:highlight>
                  <a:srgbClr val="00FF00"/>
                </a:highlight>
                <a:latin typeface="Calibri" panose="020F0502020204030204"/>
              </a:rPr>
              <a:t>NO FREE WEEKENDS </a:t>
            </a:r>
            <a:r>
              <a:rPr lang="en-GB" sz="2400" b="1" i="1" dirty="0">
                <a:solidFill>
                  <a:prstClr val="black"/>
                </a:solidFill>
                <a:latin typeface="Calibri" panose="020F0502020204030204"/>
              </a:rPr>
              <a:t>(fixtures can be added with 6 days of notice)</a:t>
            </a:r>
          </a:p>
          <a:p>
            <a:pPr marR="0" lvl="0" algn="ctr" defTabSz="914400" rtl="0" eaLnBrk="1" fontAlgn="auto" latinLnBrk="0" hangingPunct="1">
              <a:lnSpc>
                <a:spcPct val="100000"/>
              </a:lnSpc>
              <a:spcBef>
                <a:spcPts val="0"/>
              </a:spcBef>
              <a:spcAft>
                <a:spcPts val="0"/>
              </a:spcAft>
              <a:buClrTx/>
              <a:buSzTx/>
              <a:tabLst/>
              <a:defRPr/>
            </a:pPr>
            <a:r>
              <a:rPr lang="en-GB" sz="2400" b="1" i="1" dirty="0">
                <a:solidFill>
                  <a:prstClr val="black"/>
                </a:solidFill>
                <a:latin typeface="Calibri" panose="020F0502020204030204"/>
              </a:rPr>
              <a:t>A free date in FA Full Time, is usually just  a limitation of this software. </a:t>
            </a:r>
          </a:p>
          <a:p>
            <a:pPr marR="0" lvl="0" algn="ctr" defTabSz="914400" rtl="0" eaLnBrk="1" fontAlgn="auto" latinLnBrk="0" hangingPunct="1">
              <a:lnSpc>
                <a:spcPct val="100000"/>
              </a:lnSpc>
              <a:spcBef>
                <a:spcPts val="0"/>
              </a:spcBef>
              <a:spcAft>
                <a:spcPts val="0"/>
              </a:spcAft>
              <a:buClrTx/>
              <a:buSzTx/>
              <a:tabLst/>
              <a:defRPr/>
            </a:pPr>
            <a:r>
              <a:rPr lang="en-GB" sz="2400" b="1" i="1" dirty="0">
                <a:solidFill>
                  <a:prstClr val="black"/>
                </a:solidFill>
                <a:highlight>
                  <a:srgbClr val="00FFFF"/>
                </a:highlight>
                <a:latin typeface="Calibri" panose="020F0502020204030204"/>
              </a:rPr>
              <a:t>Please ensure Team Managers are aware of this</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GB" sz="2800" b="1" i="1"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29376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BD618B-DC66-E64F-6D09-694C091DEC6E}"/>
              </a:ext>
            </a:extLst>
          </p:cNvPr>
          <p:cNvPicPr>
            <a:picLocks noChangeAspect="1"/>
          </p:cNvPicPr>
          <p:nvPr/>
        </p:nvPicPr>
        <p:blipFill>
          <a:blip r:embed="rId3"/>
          <a:stretch>
            <a:fillRect/>
          </a:stretch>
        </p:blipFill>
        <p:spPr>
          <a:xfrm>
            <a:off x="1734163" y="5615268"/>
            <a:ext cx="10284843" cy="944962"/>
          </a:xfrm>
          <a:prstGeom prst="rect">
            <a:avLst/>
          </a:prstGeom>
        </p:spPr>
      </p:pic>
      <p:sp>
        <p:nvSpPr>
          <p:cNvPr id="13" name="Title 12">
            <a:extLst>
              <a:ext uri="{FF2B5EF4-FFF2-40B4-BE49-F238E27FC236}">
                <a16:creationId xmlns:a16="http://schemas.microsoft.com/office/drawing/2014/main" id="{823EEBEF-8AC1-4386-A06B-A2CEC14DF797}"/>
              </a:ext>
            </a:extLst>
          </p:cNvPr>
          <p:cNvSpPr>
            <a:spLocks noGrp="1"/>
          </p:cNvSpPr>
          <p:nvPr>
            <p:ph type="title"/>
          </p:nvPr>
        </p:nvSpPr>
        <p:spPr>
          <a:xfrm>
            <a:off x="838199" y="365126"/>
            <a:ext cx="10525217" cy="740144"/>
          </a:xfrm>
        </p:spPr>
        <p:txBody>
          <a:bodyPr/>
          <a:lstStyle/>
          <a:p>
            <a:r>
              <a:rPr lang="en-GB" b="1" dirty="0">
                <a:latin typeface="+mn-lt"/>
              </a:rPr>
              <a:t>Pre-Match Day</a:t>
            </a:r>
          </a:p>
        </p:txBody>
      </p:sp>
      <p:sp>
        <p:nvSpPr>
          <p:cNvPr id="14" name="Content Placeholder 13">
            <a:extLst>
              <a:ext uri="{FF2B5EF4-FFF2-40B4-BE49-F238E27FC236}">
                <a16:creationId xmlns:a16="http://schemas.microsoft.com/office/drawing/2014/main" id="{7CDB7A08-1D04-DD31-5211-33CDEF6BBC68}"/>
              </a:ext>
            </a:extLst>
          </p:cNvPr>
          <p:cNvSpPr>
            <a:spLocks noGrp="1"/>
          </p:cNvSpPr>
          <p:nvPr>
            <p:ph idx="1"/>
          </p:nvPr>
        </p:nvSpPr>
        <p:spPr>
          <a:xfrm>
            <a:off x="838200" y="1313895"/>
            <a:ext cx="10374297" cy="4438835"/>
          </a:xfrm>
        </p:spPr>
        <p:txBody>
          <a:bodyPr>
            <a:normAutofit lnSpcReduction="10000"/>
          </a:bodyPr>
          <a:lstStyle/>
          <a:p>
            <a:r>
              <a:rPr lang="en-GB" sz="3200" b="1" dirty="0">
                <a:highlight>
                  <a:srgbClr val="00FF00"/>
                </a:highlight>
              </a:rPr>
              <a:t>Home Team </a:t>
            </a:r>
          </a:p>
          <a:p>
            <a:pPr marL="0" indent="0">
              <a:buNone/>
            </a:pPr>
            <a:endParaRPr lang="en-GB" sz="1000" b="1" dirty="0"/>
          </a:p>
          <a:p>
            <a:pPr lvl="1"/>
            <a:r>
              <a:rPr lang="en-GB" sz="2800" b="1" dirty="0"/>
              <a:t>Confirm Match with Opponents and Match Official/s</a:t>
            </a:r>
          </a:p>
          <a:p>
            <a:pPr lvl="2"/>
            <a:r>
              <a:rPr lang="en-GB" sz="2800" b="1" dirty="0"/>
              <a:t>At least 5 days before the match</a:t>
            </a:r>
          </a:p>
          <a:p>
            <a:pPr lvl="2"/>
            <a:r>
              <a:rPr lang="en-GB" sz="2800" b="1" dirty="0"/>
              <a:t>Must include venue, date, Kick-Off Time, any known local travel issues, all kit colours (shirts, shorts, &amp; socks), goalkeeper full colours, and where to send Match Programme information (Premier &amp; Division One League games plus Challenge &amp; Supplementary Cup) . </a:t>
            </a:r>
          </a:p>
          <a:p>
            <a:pPr lvl="1"/>
            <a:r>
              <a:rPr lang="en-GB" sz="2800" b="1" dirty="0"/>
              <a:t>Prepare a match Programme if appropriate</a:t>
            </a:r>
          </a:p>
          <a:p>
            <a:pPr lvl="1"/>
            <a:r>
              <a:rPr lang="en-GB" sz="2800" b="1" dirty="0"/>
              <a:t>Ensure FA Medical Requirements are met for Matchday.</a:t>
            </a:r>
          </a:p>
          <a:p>
            <a:pPr lvl="1"/>
            <a:endParaRPr lang="en-GB" dirty="0"/>
          </a:p>
          <a:p>
            <a:pPr lvl="1"/>
            <a:endParaRPr lang="en-GB" dirty="0"/>
          </a:p>
          <a:p>
            <a:pPr lvl="1"/>
            <a:endParaRPr lang="en-GB" dirty="0"/>
          </a:p>
          <a:p>
            <a:pPr lvl="1"/>
            <a:endParaRPr lang="en-GB" dirty="0"/>
          </a:p>
          <a:p>
            <a:pPr lvl="1"/>
            <a:endParaRPr lang="en-GB" dirty="0"/>
          </a:p>
        </p:txBody>
      </p:sp>
    </p:spTree>
    <p:extLst>
      <p:ext uri="{BB962C8B-B14F-4D97-AF65-F5344CB8AC3E}">
        <p14:creationId xmlns:p14="http://schemas.microsoft.com/office/powerpoint/2010/main" val="1053645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BD618B-DC66-E64F-6D09-694C091DEC6E}"/>
              </a:ext>
            </a:extLst>
          </p:cNvPr>
          <p:cNvPicPr>
            <a:picLocks noChangeAspect="1"/>
          </p:cNvPicPr>
          <p:nvPr/>
        </p:nvPicPr>
        <p:blipFill>
          <a:blip r:embed="rId3"/>
          <a:stretch>
            <a:fillRect/>
          </a:stretch>
        </p:blipFill>
        <p:spPr>
          <a:xfrm>
            <a:off x="1184036" y="5544105"/>
            <a:ext cx="10284843" cy="944962"/>
          </a:xfrm>
          <a:prstGeom prst="rect">
            <a:avLst/>
          </a:prstGeom>
        </p:spPr>
      </p:pic>
      <p:sp>
        <p:nvSpPr>
          <p:cNvPr id="13" name="Title 12">
            <a:extLst>
              <a:ext uri="{FF2B5EF4-FFF2-40B4-BE49-F238E27FC236}">
                <a16:creationId xmlns:a16="http://schemas.microsoft.com/office/drawing/2014/main" id="{823EEBEF-8AC1-4386-A06B-A2CEC14DF797}"/>
              </a:ext>
            </a:extLst>
          </p:cNvPr>
          <p:cNvSpPr>
            <a:spLocks noGrp="1"/>
          </p:cNvSpPr>
          <p:nvPr>
            <p:ph type="title"/>
          </p:nvPr>
        </p:nvSpPr>
        <p:spPr>
          <a:xfrm>
            <a:off x="838199" y="365126"/>
            <a:ext cx="10525217" cy="740144"/>
          </a:xfrm>
        </p:spPr>
        <p:txBody>
          <a:bodyPr/>
          <a:lstStyle/>
          <a:p>
            <a:r>
              <a:rPr lang="en-GB" b="1" dirty="0">
                <a:latin typeface="+mn-lt"/>
              </a:rPr>
              <a:t>Pre-Match Day</a:t>
            </a:r>
          </a:p>
        </p:txBody>
      </p:sp>
      <p:sp>
        <p:nvSpPr>
          <p:cNvPr id="14" name="Content Placeholder 13">
            <a:extLst>
              <a:ext uri="{FF2B5EF4-FFF2-40B4-BE49-F238E27FC236}">
                <a16:creationId xmlns:a16="http://schemas.microsoft.com/office/drawing/2014/main" id="{7CDB7A08-1D04-DD31-5211-33CDEF6BBC68}"/>
              </a:ext>
            </a:extLst>
          </p:cNvPr>
          <p:cNvSpPr>
            <a:spLocks noGrp="1"/>
          </p:cNvSpPr>
          <p:nvPr>
            <p:ph idx="1"/>
          </p:nvPr>
        </p:nvSpPr>
        <p:spPr>
          <a:xfrm>
            <a:off x="838200" y="1313895"/>
            <a:ext cx="10374297" cy="4438835"/>
          </a:xfrm>
        </p:spPr>
        <p:txBody>
          <a:bodyPr>
            <a:normAutofit/>
          </a:bodyPr>
          <a:lstStyle/>
          <a:p>
            <a:pPr marL="0" indent="0">
              <a:buNone/>
            </a:pPr>
            <a:r>
              <a:rPr lang="en-GB" sz="3200" b="1" dirty="0">
                <a:highlight>
                  <a:srgbClr val="00FF00"/>
                </a:highlight>
              </a:rPr>
              <a:t>Away Team</a:t>
            </a:r>
            <a:endParaRPr lang="en-GB" sz="1000" b="1" dirty="0">
              <a:highlight>
                <a:srgbClr val="00FF00"/>
              </a:highlight>
            </a:endParaRPr>
          </a:p>
          <a:p>
            <a:pPr lvl="1"/>
            <a:r>
              <a:rPr lang="en-GB" sz="2800" b="1" dirty="0"/>
              <a:t>Respond to hosts will all kit (shirts, shorts &amp; socks) colours including those for goalkeeper. If there is a colour clash the AWAY team changes.</a:t>
            </a:r>
          </a:p>
          <a:p>
            <a:pPr lvl="1"/>
            <a:r>
              <a:rPr lang="en-GB" sz="2800" b="1" dirty="0"/>
              <a:t>Send Programme information. to home club. This to include Squad (full) names, Club history, and Player Pen Pictures etc…..</a:t>
            </a:r>
          </a:p>
          <a:p>
            <a:pPr lvl="1"/>
            <a:r>
              <a:rPr kumimoji="0" lang="en-GB" sz="2800" b="1" i="0" u="none" strike="noStrike" kern="1200" cap="none" spc="0" normalizeH="0" baseline="0" noProof="0" dirty="0">
                <a:ln>
                  <a:noFill/>
                </a:ln>
                <a:solidFill>
                  <a:prstClr val="black"/>
                </a:solidFill>
                <a:effectLst/>
                <a:uLnTx/>
                <a:uFillTx/>
                <a:ea typeface="+mn-ea"/>
                <a:cs typeface="+mn-cs"/>
              </a:rPr>
              <a:t>If you do not intend to stay for post-match hospitality, please inform the host club when replying </a:t>
            </a:r>
            <a:r>
              <a:rPr lang="en-GB" sz="2800" b="1" dirty="0">
                <a:solidFill>
                  <a:prstClr val="black"/>
                </a:solidFill>
              </a:rPr>
              <a:t>in</a:t>
            </a:r>
            <a:r>
              <a:rPr kumimoji="0" lang="en-GB" sz="2800" b="1" i="0" u="none" strike="noStrike" kern="1200" cap="none" spc="0" normalizeH="0" baseline="0" noProof="0" dirty="0">
                <a:ln>
                  <a:noFill/>
                </a:ln>
                <a:solidFill>
                  <a:prstClr val="black"/>
                </a:solidFill>
                <a:effectLst/>
                <a:uLnTx/>
                <a:uFillTx/>
                <a:ea typeface="+mn-ea"/>
                <a:cs typeface="+mn-cs"/>
              </a:rPr>
              <a:t> confirmation.</a:t>
            </a:r>
          </a:p>
          <a:p>
            <a:pPr lvl="1"/>
            <a:r>
              <a:rPr lang="en-GB" sz="2800" b="1" dirty="0">
                <a:solidFill>
                  <a:prstClr val="black"/>
                </a:solidFill>
              </a:rPr>
              <a:t>Ensure that the correct Club Officers have Gate-Passes (max 6)</a:t>
            </a:r>
            <a:endParaRPr kumimoji="0" lang="en-GB" sz="2800" b="1" i="0" u="none" strike="noStrike" kern="1200" cap="none" spc="0" normalizeH="0" baseline="0" noProof="0" dirty="0">
              <a:ln>
                <a:noFill/>
              </a:ln>
              <a:solidFill>
                <a:prstClr val="black"/>
              </a:solidFill>
              <a:effectLst/>
              <a:uLnTx/>
              <a:uFillTx/>
              <a:ea typeface="+mn-ea"/>
              <a:cs typeface="+mn-cs"/>
            </a:endParaRPr>
          </a:p>
          <a:p>
            <a:pPr lvl="1"/>
            <a:endParaRPr lang="en-GB" sz="2800" b="1" dirty="0"/>
          </a:p>
          <a:p>
            <a:pPr lvl="1"/>
            <a:endParaRPr lang="en-GB" dirty="0"/>
          </a:p>
          <a:p>
            <a:pPr lvl="1"/>
            <a:endParaRPr lang="en-GB" dirty="0"/>
          </a:p>
          <a:p>
            <a:pPr lvl="1"/>
            <a:endParaRPr lang="en-GB" dirty="0"/>
          </a:p>
          <a:p>
            <a:pPr lvl="1"/>
            <a:endParaRPr lang="en-GB" dirty="0"/>
          </a:p>
        </p:txBody>
      </p:sp>
    </p:spTree>
    <p:extLst>
      <p:ext uri="{BB962C8B-B14F-4D97-AF65-F5344CB8AC3E}">
        <p14:creationId xmlns:p14="http://schemas.microsoft.com/office/powerpoint/2010/main" val="5318911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BB7EC-B173-4E7C-B22F-5608F2168054}"/>
              </a:ext>
            </a:extLst>
          </p:cNvPr>
          <p:cNvSpPr>
            <a:spLocks noGrp="1"/>
          </p:cNvSpPr>
          <p:nvPr>
            <p:ph type="title"/>
          </p:nvPr>
        </p:nvSpPr>
        <p:spPr>
          <a:xfrm>
            <a:off x="838200" y="365126"/>
            <a:ext cx="10515600" cy="712826"/>
          </a:xfrm>
        </p:spPr>
        <p:txBody>
          <a:bodyPr/>
          <a:lstStyle/>
          <a:p>
            <a:pPr algn="ctr"/>
            <a:r>
              <a:rPr lang="en-GB" b="1" dirty="0">
                <a:highlight>
                  <a:srgbClr val="00FF00"/>
                </a:highlight>
                <a:latin typeface="+mn-lt"/>
              </a:rPr>
              <a:t>Hospitality </a:t>
            </a:r>
            <a:r>
              <a:rPr lang="en-GB" b="1" dirty="0">
                <a:latin typeface="+mn-lt"/>
              </a:rPr>
              <a:t>– </a:t>
            </a:r>
            <a:r>
              <a:rPr lang="en-GB" sz="2800" b="1" dirty="0">
                <a:latin typeface="+mn-lt"/>
              </a:rPr>
              <a:t>Clarification Re</a:t>
            </a:r>
            <a:r>
              <a:rPr lang="en-GB" sz="3200" b="1" dirty="0">
                <a:latin typeface="+mn-lt"/>
              </a:rPr>
              <a:t>quirements &amp; Desires</a:t>
            </a:r>
          </a:p>
        </p:txBody>
      </p:sp>
      <p:sp>
        <p:nvSpPr>
          <p:cNvPr id="3" name="Content Placeholder 2">
            <a:extLst>
              <a:ext uri="{FF2B5EF4-FFF2-40B4-BE49-F238E27FC236}">
                <a16:creationId xmlns:a16="http://schemas.microsoft.com/office/drawing/2014/main" id="{BA568133-DCE4-4E0E-BF27-6C6FBAD384B9}"/>
              </a:ext>
            </a:extLst>
          </p:cNvPr>
          <p:cNvSpPr>
            <a:spLocks noGrp="1"/>
          </p:cNvSpPr>
          <p:nvPr>
            <p:ph idx="1"/>
          </p:nvPr>
        </p:nvSpPr>
        <p:spPr>
          <a:xfrm>
            <a:off x="838200" y="1182029"/>
            <a:ext cx="10515600" cy="4549696"/>
          </a:xfrm>
        </p:spPr>
        <p:txBody>
          <a:bodyPr>
            <a:normAutofit fontScale="25000" lnSpcReduction="20000"/>
          </a:bodyPr>
          <a:lstStyle/>
          <a:p>
            <a:r>
              <a:rPr lang="en-GB" sz="11200" b="1" dirty="0"/>
              <a:t>Premier &amp; Division One Club</a:t>
            </a:r>
            <a:r>
              <a:rPr lang="en-GB" sz="5900" b="1" dirty="0"/>
              <a:t> - </a:t>
            </a:r>
            <a:r>
              <a:rPr lang="en-GB" sz="9800" b="1" i="1" dirty="0"/>
              <a:t>Required</a:t>
            </a:r>
          </a:p>
          <a:p>
            <a:r>
              <a:rPr lang="en-GB" sz="9600" b="1" dirty="0"/>
              <a:t>The home club should ensure that hot(cold on request) drinks are provided for Match Officials &amp; the Opposition on arrival &amp; at half time-usually in their changing room.</a:t>
            </a:r>
          </a:p>
          <a:p>
            <a:r>
              <a:rPr lang="en-GB" sz="9600" b="1" dirty="0"/>
              <a:t>Visiting club/league officials should be offered a drink on arrival &amp; at half time.</a:t>
            </a:r>
          </a:p>
          <a:p>
            <a:r>
              <a:rPr lang="en-GB" sz="9600" b="1" dirty="0"/>
              <a:t> Just prior to half time drinks are to be placed in team plus MO Dressing Rooms,</a:t>
            </a:r>
          </a:p>
          <a:p>
            <a:pPr marL="0" indent="0">
              <a:buNone/>
            </a:pPr>
            <a:r>
              <a:rPr lang="en-GB" sz="9600" b="1" dirty="0"/>
              <a:t>Post match, food should be provided for both teams &amp; match officials-this can be hot or cold.</a:t>
            </a:r>
            <a:endParaRPr lang="en-GB" sz="4000" b="1" u="sng" dirty="0"/>
          </a:p>
          <a:p>
            <a:r>
              <a:rPr lang="en-GB" sz="11200" b="1" dirty="0"/>
              <a:t>Division Two - </a:t>
            </a:r>
            <a:r>
              <a:rPr lang="en-GB" sz="9600" b="1" i="1" dirty="0"/>
              <a:t>Hospitality is NOT a requirement in Division 2.</a:t>
            </a:r>
          </a:p>
          <a:p>
            <a:r>
              <a:rPr lang="en-GB" sz="9600" b="1" dirty="0"/>
              <a:t>However, if your club can and is happy to do so, then please let your opponents &amp; match official know when confirming the game..</a:t>
            </a:r>
          </a:p>
          <a:p>
            <a:r>
              <a:rPr lang="en-GB" sz="9600" b="1" dirty="0"/>
              <a:t>We would, however, expect the match official to be offered a drink on arrival and at half time at least.</a:t>
            </a:r>
          </a:p>
          <a:p>
            <a:endParaRPr lang="en-GB" dirty="0"/>
          </a:p>
        </p:txBody>
      </p:sp>
      <p:pic>
        <p:nvPicPr>
          <p:cNvPr id="4" name="Picture 3">
            <a:extLst>
              <a:ext uri="{FF2B5EF4-FFF2-40B4-BE49-F238E27FC236}">
                <a16:creationId xmlns:a16="http://schemas.microsoft.com/office/drawing/2014/main" id="{1FF8D5A1-572E-DF07-DCEE-2782E306C39E}"/>
              </a:ext>
            </a:extLst>
          </p:cNvPr>
          <p:cNvPicPr>
            <a:picLocks noChangeAspect="1"/>
          </p:cNvPicPr>
          <p:nvPr/>
        </p:nvPicPr>
        <p:blipFill>
          <a:blip r:embed="rId2"/>
          <a:stretch>
            <a:fillRect/>
          </a:stretch>
        </p:blipFill>
        <p:spPr>
          <a:xfrm>
            <a:off x="1218160" y="5731725"/>
            <a:ext cx="10290940" cy="854927"/>
          </a:xfrm>
          <a:prstGeom prst="rect">
            <a:avLst/>
          </a:prstGeom>
        </p:spPr>
      </p:pic>
    </p:spTree>
    <p:extLst>
      <p:ext uri="{BB962C8B-B14F-4D97-AF65-F5344CB8AC3E}">
        <p14:creationId xmlns:p14="http://schemas.microsoft.com/office/powerpoint/2010/main" val="1030070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BB7EC-B173-4E7C-B22F-5608F2168054}"/>
              </a:ext>
            </a:extLst>
          </p:cNvPr>
          <p:cNvSpPr>
            <a:spLocks noGrp="1"/>
          </p:cNvSpPr>
          <p:nvPr>
            <p:ph type="title"/>
          </p:nvPr>
        </p:nvSpPr>
        <p:spPr>
          <a:xfrm>
            <a:off x="838200" y="365126"/>
            <a:ext cx="10515600" cy="445196"/>
          </a:xfrm>
        </p:spPr>
        <p:txBody>
          <a:bodyPr>
            <a:normAutofit fontScale="90000"/>
          </a:bodyPr>
          <a:lstStyle/>
          <a:p>
            <a:pPr algn="ctr"/>
            <a:r>
              <a:rPr lang="en-GB" b="1" dirty="0">
                <a:highlight>
                  <a:srgbClr val="00FF00"/>
                </a:highlight>
                <a:latin typeface="+mn-lt"/>
              </a:rPr>
              <a:t>On Match-Day </a:t>
            </a:r>
            <a:r>
              <a:rPr lang="en-GB" b="1" dirty="0">
                <a:latin typeface="+mn-lt"/>
              </a:rPr>
              <a:t>–</a:t>
            </a:r>
            <a:r>
              <a:rPr lang="en-GB" sz="3600" b="1" i="1" dirty="0">
                <a:latin typeface="+mn-lt"/>
              </a:rPr>
              <a:t>Minimum Requirements (Home Team)</a:t>
            </a:r>
          </a:p>
        </p:txBody>
      </p:sp>
      <p:sp>
        <p:nvSpPr>
          <p:cNvPr id="3" name="Content Placeholder 2">
            <a:extLst>
              <a:ext uri="{FF2B5EF4-FFF2-40B4-BE49-F238E27FC236}">
                <a16:creationId xmlns:a16="http://schemas.microsoft.com/office/drawing/2014/main" id="{BA568133-DCE4-4E0E-BF27-6C6FBAD384B9}"/>
              </a:ext>
            </a:extLst>
          </p:cNvPr>
          <p:cNvSpPr>
            <a:spLocks noGrp="1"/>
          </p:cNvSpPr>
          <p:nvPr>
            <p:ph idx="1"/>
          </p:nvPr>
        </p:nvSpPr>
        <p:spPr>
          <a:xfrm>
            <a:off x="1151250" y="1122556"/>
            <a:ext cx="10290941" cy="5501267"/>
          </a:xfrm>
        </p:spPr>
        <p:txBody>
          <a:bodyPr>
            <a:normAutofit fontScale="25000" lnSpcReduction="20000"/>
          </a:bodyPr>
          <a:lstStyle/>
          <a:p>
            <a:r>
              <a:rPr lang="en-GB" sz="8000" b="1" dirty="0"/>
              <a:t>Meet &amp; Greet Match Officials &amp; Opposition, Pre-match hospitality *</a:t>
            </a:r>
          </a:p>
          <a:p>
            <a:r>
              <a:rPr lang="en-GB" sz="8000" b="1" dirty="0"/>
              <a:t>Outline any Covid-19 requirements to both.</a:t>
            </a:r>
          </a:p>
          <a:p>
            <a:r>
              <a:rPr lang="en-GB" sz="8000" b="1" dirty="0"/>
              <a:t>Place three Uhlsport Hellenic Match Balls &amp; *programmes in the MO Dressing Room. </a:t>
            </a:r>
          </a:p>
          <a:p>
            <a:r>
              <a:rPr lang="en-GB" sz="8000" b="1" dirty="0"/>
              <a:t>Correct Team Management to attend the Referee Meeting and hand over of Team Sheets 45 minutes before scheduled KO time.</a:t>
            </a:r>
          </a:p>
          <a:p>
            <a:r>
              <a:rPr lang="en-GB" sz="8000" b="1" dirty="0"/>
              <a:t>Ensure Hospitality at Half Time takes place.</a:t>
            </a:r>
          </a:p>
          <a:p>
            <a:r>
              <a:rPr lang="en-GB" sz="8000" b="1" dirty="0"/>
              <a:t>Send Result SMS to FA Full Time within 15 mins of final whistle.</a:t>
            </a:r>
          </a:p>
          <a:p>
            <a:r>
              <a:rPr lang="en-GB" sz="8000" b="1" dirty="0"/>
              <a:t>Pay Match Officials in Dressing Room within 30 mins of game end.</a:t>
            </a:r>
          </a:p>
          <a:p>
            <a:r>
              <a:rPr lang="en-GB" sz="8000" b="1" dirty="0"/>
              <a:t>Collect Match Discipline details from the MO at the same time as payment is made.</a:t>
            </a:r>
          </a:p>
          <a:p>
            <a:r>
              <a:rPr lang="en-GB" sz="8000" b="1" dirty="0"/>
              <a:t>Post-Match Hospitality for Away team and Match Officials *</a:t>
            </a:r>
          </a:p>
          <a:p>
            <a:r>
              <a:rPr lang="en-GB" sz="8000" b="1" dirty="0"/>
              <a:t>Submit 60 Minute Result form within 60 minutes of game over *</a:t>
            </a:r>
          </a:p>
          <a:p>
            <a:r>
              <a:rPr lang="en-GB" sz="8000" b="1" dirty="0"/>
              <a:t>Submit 72 Hour Report Form within 3 days of game completion</a:t>
            </a:r>
          </a:p>
          <a:p>
            <a:r>
              <a:rPr lang="en-GB" sz="8000" b="1" dirty="0"/>
              <a:t>Send Programme Copy to League Secretary *</a:t>
            </a:r>
          </a:p>
          <a:p>
            <a:pPr marL="0" marR="0" lvl="0" indent="0" algn="r" defTabSz="914400" rtl="0" eaLnBrk="1" fontAlgn="auto" latinLnBrk="0" hangingPunct="1">
              <a:lnSpc>
                <a:spcPct val="90000"/>
              </a:lnSpc>
              <a:spcBef>
                <a:spcPts val="1000"/>
              </a:spcBef>
              <a:spcAft>
                <a:spcPts val="0"/>
              </a:spcAft>
              <a:buClrTx/>
              <a:buSzTx/>
              <a:buNone/>
              <a:tabLst/>
              <a:defRPr/>
            </a:pPr>
            <a:r>
              <a:rPr kumimoji="0" lang="en-GB" sz="8000" b="1" i="0" u="none" strike="noStrike" kern="1200" cap="none" spc="0" normalizeH="0" baseline="0" noProof="0" dirty="0">
                <a:ln>
                  <a:noFill/>
                </a:ln>
                <a:solidFill>
                  <a:prstClr val="black"/>
                </a:solidFill>
                <a:effectLst/>
                <a:uLnTx/>
                <a:uFillTx/>
                <a:latin typeface="Calibri" panose="020F0502020204030204"/>
                <a:ea typeface="+mn-ea"/>
                <a:cs typeface="+mn-cs"/>
              </a:rPr>
              <a:t>        * Premier &amp; Division One clubs only </a:t>
            </a:r>
            <a:endParaRPr lang="en-GB" sz="8000" b="1" dirty="0"/>
          </a:p>
          <a:p>
            <a:endParaRPr lang="en-GB" dirty="0"/>
          </a:p>
        </p:txBody>
      </p:sp>
      <p:pic>
        <p:nvPicPr>
          <p:cNvPr id="4" name="Picture 3">
            <a:extLst>
              <a:ext uri="{FF2B5EF4-FFF2-40B4-BE49-F238E27FC236}">
                <a16:creationId xmlns:a16="http://schemas.microsoft.com/office/drawing/2014/main" id="{1FF8D5A1-572E-DF07-DCEE-2782E306C39E}"/>
              </a:ext>
            </a:extLst>
          </p:cNvPr>
          <p:cNvPicPr>
            <a:picLocks noChangeAspect="1"/>
          </p:cNvPicPr>
          <p:nvPr/>
        </p:nvPicPr>
        <p:blipFill>
          <a:blip r:embed="rId2"/>
          <a:stretch>
            <a:fillRect/>
          </a:stretch>
        </p:blipFill>
        <p:spPr>
          <a:xfrm>
            <a:off x="1151252" y="5835805"/>
            <a:ext cx="10290940" cy="854927"/>
          </a:xfrm>
          <a:prstGeom prst="rect">
            <a:avLst/>
          </a:prstGeom>
        </p:spPr>
      </p:pic>
    </p:spTree>
    <p:extLst>
      <p:ext uri="{BB962C8B-B14F-4D97-AF65-F5344CB8AC3E}">
        <p14:creationId xmlns:p14="http://schemas.microsoft.com/office/powerpoint/2010/main" val="35185346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BB7EC-B173-4E7C-B22F-5608F2168054}"/>
              </a:ext>
            </a:extLst>
          </p:cNvPr>
          <p:cNvSpPr>
            <a:spLocks noGrp="1"/>
          </p:cNvSpPr>
          <p:nvPr>
            <p:ph type="title"/>
          </p:nvPr>
        </p:nvSpPr>
        <p:spPr>
          <a:xfrm>
            <a:off x="838200" y="365126"/>
            <a:ext cx="10515600" cy="445196"/>
          </a:xfrm>
        </p:spPr>
        <p:txBody>
          <a:bodyPr>
            <a:normAutofit fontScale="90000"/>
          </a:bodyPr>
          <a:lstStyle/>
          <a:p>
            <a:pPr algn="ctr"/>
            <a:r>
              <a:rPr lang="en-GB" b="1" dirty="0">
                <a:highlight>
                  <a:srgbClr val="00FF00"/>
                </a:highlight>
                <a:latin typeface="+mn-lt"/>
              </a:rPr>
              <a:t>Medical Qualifications Required at Home Game</a:t>
            </a:r>
            <a:endParaRPr lang="en-GB" sz="3600" b="1" i="1" dirty="0">
              <a:latin typeface="+mn-lt"/>
            </a:endParaRPr>
          </a:p>
        </p:txBody>
      </p:sp>
      <p:sp>
        <p:nvSpPr>
          <p:cNvPr id="3" name="Content Placeholder 2">
            <a:extLst>
              <a:ext uri="{FF2B5EF4-FFF2-40B4-BE49-F238E27FC236}">
                <a16:creationId xmlns:a16="http://schemas.microsoft.com/office/drawing/2014/main" id="{BA568133-DCE4-4E0E-BF27-6C6FBAD384B9}"/>
              </a:ext>
            </a:extLst>
          </p:cNvPr>
          <p:cNvSpPr>
            <a:spLocks noGrp="1"/>
          </p:cNvSpPr>
          <p:nvPr>
            <p:ph idx="1"/>
          </p:nvPr>
        </p:nvSpPr>
        <p:spPr>
          <a:xfrm>
            <a:off x="609600" y="877229"/>
            <a:ext cx="11195824" cy="4958576"/>
          </a:xfrm>
        </p:spPr>
        <p:txBody>
          <a:bodyPr>
            <a:normAutofit lnSpcReduction="10000"/>
          </a:bodyPr>
          <a:lstStyle/>
          <a:p>
            <a:pPr>
              <a:lnSpc>
                <a:spcPct val="107000"/>
              </a:lnSpc>
            </a:pPr>
            <a:r>
              <a:rPr lang="en-GB" sz="3000" b="1" dirty="0">
                <a:effectLst/>
                <a:latin typeface="Calibri" panose="020F0502020204030204" pitchFamily="34" charset="0"/>
                <a:ea typeface="Calibri" panose="020F0502020204030204" pitchFamily="34" charset="0"/>
                <a:cs typeface="Times New Roman" panose="02020603050405020304" pitchFamily="18" charset="0"/>
              </a:rPr>
              <a:t>For next season</a:t>
            </a:r>
            <a:r>
              <a:rPr lang="en-GB" sz="3000" dirty="0">
                <a:effectLst/>
                <a:latin typeface="Calibri" panose="020F0502020204030204" pitchFamily="34" charset="0"/>
                <a:ea typeface="Calibri" panose="020F0502020204030204" pitchFamily="34" charset="0"/>
                <a:cs typeface="Times New Roman" panose="02020603050405020304" pitchFamily="18" charset="0"/>
              </a:rPr>
              <a:t> the requirements for Step 5&amp;6 is that a First Aide person is at the ground who holds a valid </a:t>
            </a:r>
            <a:r>
              <a:rPr lang="en-GB" sz="30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Emergency Medical First Aid in Football or Emergency First Aid in Football accreditation</a:t>
            </a:r>
            <a:r>
              <a:rPr lang="en-GB" sz="30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endParaRPr lang="en-GB" sz="3000" dirty="0">
              <a:effectLst/>
              <a:highlight>
                <a:srgbClr val="FFFF00"/>
              </a:highlight>
              <a:latin typeface="Times New Roman" panose="02020603050405020304" pitchFamily="18" charset="0"/>
              <a:ea typeface="Times New Roman" panose="02020603050405020304" pitchFamily="18" charset="0"/>
            </a:endParaRPr>
          </a:p>
          <a:p>
            <a:pPr>
              <a:lnSpc>
                <a:spcPct val="107000"/>
              </a:lnSpc>
            </a:pPr>
            <a:r>
              <a:rPr lang="en-GB" sz="3000" dirty="0">
                <a:effectLst/>
                <a:latin typeface="Calibri" panose="020F0502020204030204" pitchFamily="34" charset="0"/>
                <a:ea typeface="Calibri" panose="020F0502020204030204" pitchFamily="34" charset="0"/>
                <a:cs typeface="Times New Roman" panose="02020603050405020304" pitchFamily="18" charset="0"/>
              </a:rPr>
              <a:t>These courses are available from your </a:t>
            </a:r>
            <a:r>
              <a:rPr lang="en-GB" sz="30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County FA</a:t>
            </a:r>
            <a:r>
              <a:rPr lang="en-GB" sz="3000" dirty="0">
                <a:effectLst/>
                <a:latin typeface="Calibri" panose="020F0502020204030204" pitchFamily="34" charset="0"/>
                <a:ea typeface="Calibri" panose="020F0502020204030204" pitchFamily="34" charset="0"/>
                <a:cs typeface="Times New Roman" panose="02020603050405020304" pitchFamily="18" charset="0"/>
              </a:rPr>
              <a:t>. </a:t>
            </a:r>
            <a:r>
              <a:rPr lang="en-GB" sz="3000" b="1" dirty="0">
                <a:effectLst/>
                <a:latin typeface="Calibri" panose="020F0502020204030204" pitchFamily="34" charset="0"/>
                <a:ea typeface="Calibri" panose="020F0502020204030204" pitchFamily="34" charset="0"/>
                <a:cs typeface="Times New Roman" panose="02020603050405020304" pitchFamily="18" charset="0"/>
              </a:rPr>
              <a:t>NLS Clubs will have priority access to allow Clubs to provide the best care. </a:t>
            </a:r>
            <a:endParaRPr lang="en-GB" sz="3000" dirty="0">
              <a:effectLst/>
              <a:latin typeface="Times New Roman" panose="02020603050405020304" pitchFamily="18" charset="0"/>
              <a:ea typeface="Times New Roman" panose="02020603050405020304" pitchFamily="18" charset="0"/>
            </a:endParaRPr>
          </a:p>
          <a:p>
            <a:pPr>
              <a:lnSpc>
                <a:spcPct val="107000"/>
              </a:lnSpc>
            </a:pPr>
            <a:r>
              <a:rPr lang="en-GB" sz="3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some levels of the NLS, where England Accredited Clubs have trained personnel (such as coaches), this will already lead to compliance </a:t>
            </a:r>
            <a:r>
              <a:rPr lang="en-GB" sz="3000" dirty="0">
                <a:solidFill>
                  <a:srgbClr val="00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(Check with County FA</a:t>
            </a:r>
            <a:r>
              <a:rPr lang="en-GB" sz="3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Courses will run throughout 2023. For any technical queries relating to the form itself please contact NLS@thefa.com</a:t>
            </a:r>
            <a:endParaRPr lang="en-GB" sz="3000" dirty="0">
              <a:effectLst/>
              <a:latin typeface="Times New Roman" panose="02020603050405020304" pitchFamily="18" charset="0"/>
              <a:ea typeface="Times New Roman" panose="02020603050405020304" pitchFamily="18" charset="0"/>
            </a:endParaRPr>
          </a:p>
          <a:p>
            <a:endParaRPr lang="en-GB" dirty="0"/>
          </a:p>
        </p:txBody>
      </p:sp>
      <p:pic>
        <p:nvPicPr>
          <p:cNvPr id="4" name="Picture 3">
            <a:extLst>
              <a:ext uri="{FF2B5EF4-FFF2-40B4-BE49-F238E27FC236}">
                <a16:creationId xmlns:a16="http://schemas.microsoft.com/office/drawing/2014/main" id="{1FF8D5A1-572E-DF07-DCEE-2782E306C39E}"/>
              </a:ext>
            </a:extLst>
          </p:cNvPr>
          <p:cNvPicPr>
            <a:picLocks noChangeAspect="1"/>
          </p:cNvPicPr>
          <p:nvPr/>
        </p:nvPicPr>
        <p:blipFill>
          <a:blip r:embed="rId2"/>
          <a:stretch>
            <a:fillRect/>
          </a:stretch>
        </p:blipFill>
        <p:spPr>
          <a:xfrm>
            <a:off x="1218160" y="5731725"/>
            <a:ext cx="10290940" cy="854927"/>
          </a:xfrm>
          <a:prstGeom prst="rect">
            <a:avLst/>
          </a:prstGeom>
        </p:spPr>
      </p:pic>
    </p:spTree>
    <p:extLst>
      <p:ext uri="{BB962C8B-B14F-4D97-AF65-F5344CB8AC3E}">
        <p14:creationId xmlns:p14="http://schemas.microsoft.com/office/powerpoint/2010/main" val="22414281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F0967-98E5-4A24-99A6-B4F98BE98BA0}"/>
              </a:ext>
            </a:extLst>
          </p:cNvPr>
          <p:cNvSpPr>
            <a:spLocks noGrp="1"/>
          </p:cNvSpPr>
          <p:nvPr>
            <p:ph type="title"/>
          </p:nvPr>
        </p:nvSpPr>
        <p:spPr>
          <a:xfrm>
            <a:off x="838200" y="365125"/>
            <a:ext cx="10515600" cy="534407"/>
          </a:xfrm>
        </p:spPr>
        <p:txBody>
          <a:bodyPr>
            <a:normAutofit fontScale="90000"/>
          </a:bodyPr>
          <a:lstStyle/>
          <a:p>
            <a:pPr algn="ctr"/>
            <a:r>
              <a:rPr lang="en-GB" b="1" dirty="0">
                <a:latin typeface="+mn-lt"/>
              </a:rPr>
              <a:t>Post Match Admin </a:t>
            </a:r>
            <a:r>
              <a:rPr lang="en-GB" sz="3200" b="1" i="1" dirty="0">
                <a:latin typeface="+mn-lt"/>
              </a:rPr>
              <a:t>– Results Submission &amp; Report</a:t>
            </a:r>
          </a:p>
        </p:txBody>
      </p:sp>
      <p:sp>
        <p:nvSpPr>
          <p:cNvPr id="3" name="Content Placeholder 2">
            <a:extLst>
              <a:ext uri="{FF2B5EF4-FFF2-40B4-BE49-F238E27FC236}">
                <a16:creationId xmlns:a16="http://schemas.microsoft.com/office/drawing/2014/main" id="{8688C428-3B63-476B-9EF4-A4A65B5959EF}"/>
              </a:ext>
            </a:extLst>
          </p:cNvPr>
          <p:cNvSpPr>
            <a:spLocks noGrp="1"/>
          </p:cNvSpPr>
          <p:nvPr>
            <p:ph idx="1"/>
          </p:nvPr>
        </p:nvSpPr>
        <p:spPr>
          <a:xfrm>
            <a:off x="838200" y="1211766"/>
            <a:ext cx="10515600" cy="5203090"/>
          </a:xfrm>
        </p:spPr>
        <p:txBody>
          <a:bodyPr>
            <a:normAutofit/>
          </a:bodyPr>
          <a:lstStyle/>
          <a:p>
            <a:pPr marL="0" indent="0">
              <a:buNone/>
            </a:pPr>
            <a:r>
              <a:rPr lang="en-US" sz="2400" b="1" dirty="0"/>
              <a:t>There are three elements to Match Reporting  that must be completed as below: </a:t>
            </a:r>
          </a:p>
          <a:p>
            <a:pPr marL="0" indent="0">
              <a:buNone/>
            </a:pPr>
            <a:r>
              <a:rPr lang="en-US" sz="2400" b="1" dirty="0">
                <a:highlight>
                  <a:srgbClr val="00FF00"/>
                </a:highlight>
              </a:rPr>
              <a:t>Below is a summary</a:t>
            </a:r>
            <a:r>
              <a:rPr lang="en-US" sz="2400" b="1" dirty="0"/>
              <a:t>, further </a:t>
            </a:r>
            <a:r>
              <a:rPr lang="en-US" sz="2400" b="1" dirty="0">
                <a:highlight>
                  <a:srgbClr val="00FF00"/>
                </a:highlight>
              </a:rPr>
              <a:t>details follow on later slides</a:t>
            </a:r>
            <a:r>
              <a:rPr lang="en-US" sz="2400" b="1" dirty="0"/>
              <a:t>. </a:t>
            </a:r>
            <a:r>
              <a:rPr lang="en-US" sz="1000" b="1" dirty="0"/>
              <a:t>  </a:t>
            </a:r>
            <a:endParaRPr lang="en-US" sz="2400" b="1" dirty="0"/>
          </a:p>
          <a:p>
            <a:r>
              <a:rPr lang="en-US" sz="2400" b="1" dirty="0">
                <a:highlight>
                  <a:srgbClr val="FFFF00"/>
                </a:highlight>
              </a:rPr>
              <a:t>SMS text submission </a:t>
            </a:r>
            <a:r>
              <a:rPr lang="en-US" sz="2400" b="1" dirty="0"/>
              <a:t>within 15 minutes of the end of the match by BOTH teams This registers the score</a:t>
            </a:r>
            <a:r>
              <a:rPr lang="en-US" sz="1000" b="1" dirty="0"/>
              <a:t> </a:t>
            </a:r>
          </a:p>
          <a:p>
            <a:r>
              <a:rPr lang="en-US" sz="2400" b="1" dirty="0">
                <a:highlight>
                  <a:srgbClr val="FFFF00"/>
                </a:highlight>
              </a:rPr>
              <a:t>60 Minute Result Form </a:t>
            </a:r>
            <a:r>
              <a:rPr lang="en-US" sz="2400" b="1" dirty="0"/>
              <a:t>– needs to be completed by the HOME team within 60 minutes of the match finishing as the result and goal scorer information is provided to the Press Agencies </a:t>
            </a:r>
            <a:r>
              <a:rPr lang="en-US" sz="2400" b="1" dirty="0">
                <a:highlight>
                  <a:srgbClr val="FFFF00"/>
                </a:highlight>
              </a:rPr>
              <a:t>NOT FOR DIVISION 2   </a:t>
            </a:r>
          </a:p>
          <a:p>
            <a:r>
              <a:rPr lang="en-US" sz="2400" b="1" dirty="0">
                <a:highlight>
                  <a:srgbClr val="FFFF00"/>
                </a:highlight>
              </a:rPr>
              <a:t>72 Hour Match Report Form </a:t>
            </a:r>
            <a:r>
              <a:rPr lang="en-US" sz="2400" b="1" dirty="0"/>
              <a:t>– all clubs to complete this within 72 hours of a match. This Report has two stages. The Form itself, and then  move to the Full-Time Login screen to complete the full team details, including all substitutes who did/didn’t play, and any yellow/red cards</a:t>
            </a:r>
          </a:p>
          <a:p>
            <a:endParaRPr lang="en-GB" dirty="0"/>
          </a:p>
        </p:txBody>
      </p:sp>
      <p:pic>
        <p:nvPicPr>
          <p:cNvPr id="4" name="Picture 3">
            <a:extLst>
              <a:ext uri="{FF2B5EF4-FFF2-40B4-BE49-F238E27FC236}">
                <a16:creationId xmlns:a16="http://schemas.microsoft.com/office/drawing/2014/main" id="{B68EFE17-EA71-F534-CCD0-239C054F7C49}"/>
              </a:ext>
            </a:extLst>
          </p:cNvPr>
          <p:cNvPicPr>
            <a:picLocks noChangeAspect="1"/>
          </p:cNvPicPr>
          <p:nvPr/>
        </p:nvPicPr>
        <p:blipFill>
          <a:blip r:embed="rId2"/>
          <a:stretch>
            <a:fillRect/>
          </a:stretch>
        </p:blipFill>
        <p:spPr>
          <a:xfrm>
            <a:off x="950530" y="5768897"/>
            <a:ext cx="10290940" cy="862361"/>
          </a:xfrm>
          <a:prstGeom prst="rect">
            <a:avLst/>
          </a:prstGeom>
        </p:spPr>
      </p:pic>
    </p:spTree>
    <p:extLst>
      <p:ext uri="{BB962C8B-B14F-4D97-AF65-F5344CB8AC3E}">
        <p14:creationId xmlns:p14="http://schemas.microsoft.com/office/powerpoint/2010/main" val="20552330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F0967-98E5-4A24-99A6-B4F98BE98BA0}"/>
              </a:ext>
            </a:extLst>
          </p:cNvPr>
          <p:cNvSpPr>
            <a:spLocks noGrp="1"/>
          </p:cNvSpPr>
          <p:nvPr>
            <p:ph type="title"/>
          </p:nvPr>
        </p:nvSpPr>
        <p:spPr>
          <a:xfrm>
            <a:off x="838200" y="365125"/>
            <a:ext cx="10515600" cy="534407"/>
          </a:xfrm>
        </p:spPr>
        <p:txBody>
          <a:bodyPr>
            <a:normAutofit fontScale="90000"/>
          </a:bodyPr>
          <a:lstStyle/>
          <a:p>
            <a:pPr algn="ctr"/>
            <a:r>
              <a:rPr lang="en-GB" b="1" dirty="0">
                <a:latin typeface="+mn-lt"/>
              </a:rPr>
              <a:t>Results Submission </a:t>
            </a:r>
            <a:r>
              <a:rPr lang="en-GB" sz="3200" b="1" dirty="0">
                <a:latin typeface="+mn-lt"/>
              </a:rPr>
              <a:t>- </a:t>
            </a:r>
            <a:r>
              <a:rPr lang="en-GB" sz="3200" b="1" i="1" dirty="0">
                <a:highlight>
                  <a:srgbClr val="FFFF00"/>
                </a:highlight>
                <a:latin typeface="+mn-lt"/>
              </a:rPr>
              <a:t>Required on Match Day.</a:t>
            </a:r>
          </a:p>
        </p:txBody>
      </p:sp>
      <p:sp>
        <p:nvSpPr>
          <p:cNvPr id="3" name="Content Placeholder 2">
            <a:extLst>
              <a:ext uri="{FF2B5EF4-FFF2-40B4-BE49-F238E27FC236}">
                <a16:creationId xmlns:a16="http://schemas.microsoft.com/office/drawing/2014/main" id="{8688C428-3B63-476B-9EF4-A4A65B5959EF}"/>
              </a:ext>
            </a:extLst>
          </p:cNvPr>
          <p:cNvSpPr>
            <a:spLocks noGrp="1"/>
          </p:cNvSpPr>
          <p:nvPr>
            <p:ph idx="1"/>
          </p:nvPr>
        </p:nvSpPr>
        <p:spPr>
          <a:xfrm>
            <a:off x="838200" y="973873"/>
            <a:ext cx="10515600" cy="5203090"/>
          </a:xfrm>
        </p:spPr>
        <p:txBody>
          <a:bodyPr>
            <a:normAutofit/>
          </a:bodyPr>
          <a:lstStyle/>
          <a:p>
            <a:endParaRPr lang="en-US" sz="1000" b="1" dirty="0">
              <a:highlight>
                <a:srgbClr val="00FF00"/>
              </a:highlight>
            </a:endParaRPr>
          </a:p>
          <a:p>
            <a:r>
              <a:rPr lang="en-US" sz="1000" b="1" dirty="0">
                <a:highlight>
                  <a:srgbClr val="00FF00"/>
                </a:highlight>
              </a:rPr>
              <a:t> </a:t>
            </a:r>
            <a:r>
              <a:rPr lang="en-US" sz="2400" b="1" dirty="0">
                <a:highlight>
                  <a:srgbClr val="00FF00"/>
                </a:highlight>
              </a:rPr>
              <a:t>Part 1 - SMS text message. </a:t>
            </a:r>
          </a:p>
          <a:p>
            <a:pPr marL="0" indent="0">
              <a:buNone/>
            </a:pPr>
            <a:r>
              <a:rPr lang="en-US" sz="2400" b="1" dirty="0"/>
              <a:t>FA Full Time software sends an SMS Text to the two nominated persons (registered through Whole Game System see Slide 5) within each team at the game. </a:t>
            </a:r>
            <a:r>
              <a:rPr lang="en-US" sz="2400" b="1" dirty="0">
                <a:solidFill>
                  <a:prstClr val="black"/>
                </a:solidFill>
                <a:latin typeface="Calibri" panose="020F0502020204030204"/>
              </a:rPr>
              <a:t>T</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his must be replied to within 15 minutes of the end of the match. The response </a:t>
            </a:r>
            <a:r>
              <a:rPr kumimoji="0" lang="en-US" sz="2400" b="1" i="0" u="none" strike="noStrike" kern="1200" cap="none" spc="0" normalizeH="0" baseline="0" noProof="0" dirty="0">
                <a:ln>
                  <a:noFill/>
                </a:ln>
                <a:solidFill>
                  <a:prstClr val="black"/>
                </a:solidFill>
                <a:effectLst/>
                <a:highlight>
                  <a:srgbClr val="00FF00"/>
                </a:highlight>
                <a:uLnTx/>
                <a:uFillTx/>
                <a:latin typeface="Calibri" panose="020F0502020204030204"/>
                <a:ea typeface="+mn-ea"/>
                <a:cs typeface="+mn-cs"/>
              </a:rPr>
              <a:t>MUST BE IN THE EXACT SAME FORMAT </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as the example in the earlier SMS Text. Do not add extra spaces. If there is a Code, use the correct code. </a:t>
            </a: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1" i="1" u="none" strike="noStrike" kern="1200" cap="none" spc="0" normalizeH="0" baseline="0" noProof="0" dirty="0">
                <a:ln>
                  <a:noFill/>
                </a:ln>
                <a:solidFill>
                  <a:prstClr val="black"/>
                </a:solidFill>
                <a:effectLst/>
                <a:uLnTx/>
                <a:uFillTx/>
                <a:latin typeface="Calibri" panose="020F0502020204030204"/>
                <a:ea typeface="+mn-ea"/>
                <a:cs typeface="+mn-cs"/>
              </a:rPr>
              <a:t>For Abandoned Games, use A-A, and Postponed P-P.</a:t>
            </a:r>
          </a:p>
          <a:p>
            <a:pPr marL="0" indent="0">
              <a:buNone/>
            </a:pPr>
            <a:endPar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endParaRPr>
          </a:p>
          <a:p>
            <a:r>
              <a:rPr lang="en-US" sz="2400" b="1" dirty="0">
                <a:highlight>
                  <a:srgbClr val="00FF00"/>
                </a:highlight>
              </a:rPr>
              <a:t>Part 2 - 60 Minute Match Result Form (Not for Division Two and Vets)</a:t>
            </a:r>
          </a:p>
          <a:p>
            <a:pPr marL="0" indent="0">
              <a:buNone/>
            </a:pPr>
            <a:r>
              <a:rPr lang="en-US" sz="2400" b="1" dirty="0"/>
              <a:t>Needs to be completed and submitted by the HOME team within 60 minutes of the match finishing as the result and goal scorer (First &amp; Second names for BOTH teams needed) information is provided to the Press Agencies</a:t>
            </a:r>
            <a:endParaRPr lang="en-GB" dirty="0"/>
          </a:p>
        </p:txBody>
      </p:sp>
      <p:pic>
        <p:nvPicPr>
          <p:cNvPr id="4" name="Picture 3">
            <a:extLst>
              <a:ext uri="{FF2B5EF4-FFF2-40B4-BE49-F238E27FC236}">
                <a16:creationId xmlns:a16="http://schemas.microsoft.com/office/drawing/2014/main" id="{B68EFE17-EA71-F534-CCD0-239C054F7C49}"/>
              </a:ext>
            </a:extLst>
          </p:cNvPr>
          <p:cNvPicPr>
            <a:picLocks noChangeAspect="1"/>
          </p:cNvPicPr>
          <p:nvPr/>
        </p:nvPicPr>
        <p:blipFill>
          <a:blip r:embed="rId2"/>
          <a:stretch>
            <a:fillRect/>
          </a:stretch>
        </p:blipFill>
        <p:spPr>
          <a:xfrm>
            <a:off x="950530" y="5630514"/>
            <a:ext cx="10290940" cy="862361"/>
          </a:xfrm>
          <a:prstGeom prst="rect">
            <a:avLst/>
          </a:prstGeom>
        </p:spPr>
      </p:pic>
    </p:spTree>
    <p:extLst>
      <p:ext uri="{BB962C8B-B14F-4D97-AF65-F5344CB8AC3E}">
        <p14:creationId xmlns:p14="http://schemas.microsoft.com/office/powerpoint/2010/main" val="2210702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0CC51-133B-C951-A6F6-C2062361CF3A}"/>
              </a:ext>
            </a:extLst>
          </p:cNvPr>
          <p:cNvSpPr>
            <a:spLocks noGrp="1"/>
          </p:cNvSpPr>
          <p:nvPr>
            <p:ph type="title"/>
          </p:nvPr>
        </p:nvSpPr>
        <p:spPr>
          <a:xfrm>
            <a:off x="838200" y="365126"/>
            <a:ext cx="10515600" cy="2214524"/>
          </a:xfrm>
        </p:spPr>
        <p:txBody>
          <a:bodyPr>
            <a:normAutofit/>
          </a:bodyPr>
          <a:lstStyle/>
          <a:p>
            <a:pPr algn="ctr"/>
            <a:r>
              <a:rPr lang="en-GB" b="1" dirty="0">
                <a:latin typeface="+mn-lt"/>
              </a:rPr>
              <a:t>Uhlsport Hellenic League</a:t>
            </a:r>
            <a:br>
              <a:rPr lang="en-GB" b="1" dirty="0">
                <a:latin typeface="+mn-lt"/>
              </a:rPr>
            </a:br>
            <a:br>
              <a:rPr lang="en-GB" b="1" dirty="0">
                <a:latin typeface="+mn-lt"/>
              </a:rPr>
            </a:br>
            <a:r>
              <a:rPr lang="en-GB" sz="3200" b="1" dirty="0">
                <a:latin typeface="+mn-lt"/>
              </a:rPr>
              <a:t>Thank you to our Sponsors</a:t>
            </a:r>
            <a:endParaRPr lang="en-GB" sz="2400" b="1" dirty="0">
              <a:latin typeface="+mn-lt"/>
            </a:endParaRPr>
          </a:p>
        </p:txBody>
      </p:sp>
      <p:pic>
        <p:nvPicPr>
          <p:cNvPr id="4" name="Content Placeholder 3">
            <a:extLst>
              <a:ext uri="{FF2B5EF4-FFF2-40B4-BE49-F238E27FC236}">
                <a16:creationId xmlns:a16="http://schemas.microsoft.com/office/drawing/2014/main" id="{1BED1AD7-9512-0466-51B5-871AC4A376C4}"/>
              </a:ext>
            </a:extLst>
          </p:cNvPr>
          <p:cNvPicPr>
            <a:picLocks noGrp="1" noChangeAspect="1"/>
          </p:cNvPicPr>
          <p:nvPr>
            <p:ph idx="1"/>
          </p:nvPr>
        </p:nvPicPr>
        <p:blipFill>
          <a:blip r:embed="rId3"/>
          <a:stretch>
            <a:fillRect/>
          </a:stretch>
        </p:blipFill>
        <p:spPr>
          <a:xfrm>
            <a:off x="348195" y="193752"/>
            <a:ext cx="2117052" cy="2214524"/>
          </a:xfrm>
          <a:prstGeom prst="rect">
            <a:avLst/>
          </a:prstGeom>
        </p:spPr>
      </p:pic>
      <p:pic>
        <p:nvPicPr>
          <p:cNvPr id="5" name="Picture 4">
            <a:extLst>
              <a:ext uri="{FF2B5EF4-FFF2-40B4-BE49-F238E27FC236}">
                <a16:creationId xmlns:a16="http://schemas.microsoft.com/office/drawing/2014/main" id="{A66DAFBF-1FC5-366D-15EA-DBE4C4B67EB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05567" y="193752"/>
            <a:ext cx="2210539" cy="2311617"/>
          </a:xfrm>
          <a:prstGeom prst="rect">
            <a:avLst/>
          </a:prstGeom>
          <a:noFill/>
          <a:ln>
            <a:noFill/>
          </a:ln>
        </p:spPr>
      </p:pic>
      <p:pic>
        <p:nvPicPr>
          <p:cNvPr id="3" name="Picture 2">
            <a:extLst>
              <a:ext uri="{FF2B5EF4-FFF2-40B4-BE49-F238E27FC236}">
                <a16:creationId xmlns:a16="http://schemas.microsoft.com/office/drawing/2014/main" id="{EFBD618B-DC66-E64F-6D09-694C091DEC6E}"/>
              </a:ext>
            </a:extLst>
          </p:cNvPr>
          <p:cNvPicPr>
            <a:picLocks noChangeAspect="1"/>
          </p:cNvPicPr>
          <p:nvPr/>
        </p:nvPicPr>
        <p:blipFill>
          <a:blip r:embed="rId5"/>
          <a:stretch>
            <a:fillRect/>
          </a:stretch>
        </p:blipFill>
        <p:spPr>
          <a:xfrm>
            <a:off x="1570612" y="5645005"/>
            <a:ext cx="10284843" cy="944962"/>
          </a:xfrm>
          <a:prstGeom prst="rect">
            <a:avLst/>
          </a:prstGeom>
        </p:spPr>
      </p:pic>
      <p:sp>
        <p:nvSpPr>
          <p:cNvPr id="7" name="TextBox 6">
            <a:extLst>
              <a:ext uri="{FF2B5EF4-FFF2-40B4-BE49-F238E27FC236}">
                <a16:creationId xmlns:a16="http://schemas.microsoft.com/office/drawing/2014/main" id="{E028908A-EF0D-A5CE-65A3-AC36BB723DFD}"/>
              </a:ext>
            </a:extLst>
          </p:cNvPr>
          <p:cNvSpPr txBox="1"/>
          <p:nvPr/>
        </p:nvSpPr>
        <p:spPr>
          <a:xfrm>
            <a:off x="838200" y="2505369"/>
            <a:ext cx="10848277" cy="31393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We could not operate without our Sponsors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i="1" dirty="0">
                <a:solidFill>
                  <a:prstClr val="black"/>
                </a:solidFill>
                <a:latin typeface="Calibri" panose="020F0502020204030204"/>
              </a:rPr>
              <a:t>Our Headline Sponsor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b="1" dirty="0">
                <a:solidFill>
                  <a:prstClr val="black"/>
                </a:solidFill>
                <a:latin typeface="Calibri" panose="020F0502020204030204"/>
              </a:rPr>
              <a:t>Uhlsport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1" u="none" strike="noStrike" kern="1200" cap="none" spc="0" normalizeH="0" baseline="0" noProof="0" dirty="0">
                <a:ln>
                  <a:noFill/>
                </a:ln>
                <a:solidFill>
                  <a:prstClr val="black"/>
                </a:solidFill>
                <a:effectLst/>
                <a:uLnTx/>
                <a:uFillTx/>
                <a:latin typeface="Calibri" panose="020F0502020204030204"/>
                <a:ea typeface="+mn-ea"/>
                <a:cs typeface="+mn-cs"/>
              </a:rPr>
              <a:t>Our Cup Sponsors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Calibri" panose="020F0502020204030204"/>
                <a:ea typeface="+mn-ea"/>
                <a:cs typeface="+mn-cs"/>
              </a:rPr>
              <a:t>Bluefin Sport, Bateman Sports and Wiseman Lighting</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b="1" dirty="0">
                <a:solidFill>
                  <a:prstClr val="black"/>
                </a:solidFill>
                <a:latin typeface="Calibri" panose="020F0502020204030204"/>
              </a:rPr>
              <a:t>Allsports Trophies plus our Chairman &amp; President</a:t>
            </a:r>
            <a:r>
              <a:rPr kumimoji="0" lang="en-GB" sz="3200" b="1"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GB" sz="3200" b="1"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8875245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F0967-98E5-4A24-99A6-B4F98BE98BA0}"/>
              </a:ext>
            </a:extLst>
          </p:cNvPr>
          <p:cNvSpPr>
            <a:spLocks noGrp="1"/>
          </p:cNvSpPr>
          <p:nvPr>
            <p:ph type="title"/>
          </p:nvPr>
        </p:nvSpPr>
        <p:spPr>
          <a:xfrm>
            <a:off x="838200" y="365125"/>
            <a:ext cx="10515600" cy="534407"/>
          </a:xfrm>
        </p:spPr>
        <p:txBody>
          <a:bodyPr>
            <a:normAutofit fontScale="90000"/>
          </a:bodyPr>
          <a:lstStyle/>
          <a:p>
            <a:pPr algn="ctr"/>
            <a:r>
              <a:rPr kumimoji="0" lang="en-GB" b="1" i="0" u="none" strike="noStrike" kern="1200" cap="none" spc="0" normalizeH="0" baseline="0" noProof="0" dirty="0">
                <a:ln>
                  <a:noFill/>
                </a:ln>
                <a:solidFill>
                  <a:prstClr val="black"/>
                </a:solidFill>
                <a:effectLst/>
                <a:uLnTx/>
                <a:uFillTx/>
                <a:latin typeface="Calibri" panose="020F0502020204030204"/>
                <a:ea typeface="+mj-ea"/>
                <a:cs typeface="+mj-cs"/>
              </a:rPr>
              <a:t>Results Submission – </a:t>
            </a:r>
            <a:r>
              <a:rPr kumimoji="0" lang="en-GB" sz="3600" b="1" i="0" u="none" strike="noStrike" kern="1200" cap="none" spc="0" normalizeH="0" baseline="0" noProof="0" dirty="0">
                <a:ln>
                  <a:noFill/>
                </a:ln>
                <a:solidFill>
                  <a:prstClr val="black"/>
                </a:solidFill>
                <a:effectLst/>
                <a:highlight>
                  <a:srgbClr val="00FF00"/>
                </a:highlight>
                <a:uLnTx/>
                <a:uFillTx/>
                <a:latin typeface="Calibri" panose="020F0502020204030204"/>
                <a:ea typeface="+mj-ea"/>
                <a:cs typeface="+mj-cs"/>
              </a:rPr>
              <a:t>Part 3 </a:t>
            </a:r>
            <a:r>
              <a:rPr kumimoji="0" lang="en-GB" sz="3200" b="1" i="0" u="none" strike="noStrike" kern="1200" cap="none" spc="0" normalizeH="0" baseline="0" noProof="0" dirty="0">
                <a:ln>
                  <a:noFill/>
                </a:ln>
                <a:solidFill>
                  <a:prstClr val="black"/>
                </a:solidFill>
                <a:effectLst/>
                <a:uLnTx/>
                <a:uFillTx/>
                <a:latin typeface="Calibri" panose="020F0502020204030204"/>
                <a:ea typeface="+mj-ea"/>
                <a:cs typeface="+mj-cs"/>
              </a:rPr>
              <a:t>- </a:t>
            </a:r>
            <a:r>
              <a:rPr lang="en-GB" sz="3200" b="1" i="1" dirty="0">
                <a:solidFill>
                  <a:prstClr val="black"/>
                </a:solidFill>
                <a:highlight>
                  <a:srgbClr val="FFFF00"/>
                </a:highlight>
                <a:latin typeface="Calibri" panose="020F0502020204030204"/>
              </a:rPr>
              <a:t>Wi</a:t>
            </a:r>
            <a:r>
              <a:rPr kumimoji="0" lang="en-GB" sz="3200" b="1" i="1" u="none" strike="noStrike" kern="1200" cap="none" spc="0" normalizeH="0" baseline="0" noProof="0" dirty="0">
                <a:ln>
                  <a:noFill/>
                </a:ln>
                <a:solidFill>
                  <a:prstClr val="black"/>
                </a:solidFill>
                <a:effectLst/>
                <a:highlight>
                  <a:srgbClr val="FFFF00"/>
                </a:highlight>
                <a:uLnTx/>
                <a:uFillTx/>
                <a:latin typeface="Calibri" panose="020F0502020204030204"/>
                <a:ea typeface="+mj-ea"/>
                <a:cs typeface="+mj-cs"/>
              </a:rPr>
              <a:t>thin 72 hours of match</a:t>
            </a:r>
            <a:endParaRPr lang="en-GB" sz="3200" b="1" i="1" dirty="0">
              <a:latin typeface="+mn-lt"/>
            </a:endParaRPr>
          </a:p>
        </p:txBody>
      </p:sp>
      <p:sp>
        <p:nvSpPr>
          <p:cNvPr id="3" name="Content Placeholder 2">
            <a:extLst>
              <a:ext uri="{FF2B5EF4-FFF2-40B4-BE49-F238E27FC236}">
                <a16:creationId xmlns:a16="http://schemas.microsoft.com/office/drawing/2014/main" id="{8688C428-3B63-476B-9EF4-A4A65B5959EF}"/>
              </a:ext>
            </a:extLst>
          </p:cNvPr>
          <p:cNvSpPr>
            <a:spLocks noGrp="1"/>
          </p:cNvSpPr>
          <p:nvPr>
            <p:ph idx="1"/>
          </p:nvPr>
        </p:nvSpPr>
        <p:spPr>
          <a:xfrm>
            <a:off x="379141" y="1011043"/>
            <a:ext cx="11173522" cy="5019501"/>
          </a:xfrm>
        </p:spPr>
        <p:txBody>
          <a:bodyPr>
            <a:normAutofit/>
          </a:bodyPr>
          <a:lstStyle/>
          <a:p>
            <a:pPr marL="0" indent="0">
              <a:buNone/>
            </a:pPr>
            <a:endParaRPr lang="en-US" sz="1200" b="1" dirty="0"/>
          </a:p>
          <a:p>
            <a:pPr marL="0" indent="0">
              <a:buNone/>
            </a:pPr>
            <a:r>
              <a:rPr lang="en-US" sz="3200" b="1" dirty="0"/>
              <a:t>72 Hour Match Report Form</a:t>
            </a:r>
          </a:p>
          <a:p>
            <a:pPr marL="0" indent="0">
              <a:buNone/>
            </a:pPr>
            <a:r>
              <a:rPr lang="en-US" b="1" dirty="0">
                <a:highlight>
                  <a:srgbClr val="FFFF00"/>
                </a:highlight>
              </a:rPr>
              <a:t>All clubs to complete </a:t>
            </a:r>
            <a:r>
              <a:rPr lang="en-US" b="1" dirty="0"/>
              <a:t>this within 72 hours of a match end </a:t>
            </a:r>
          </a:p>
          <a:p>
            <a:pPr marL="0" indent="0">
              <a:buNone/>
            </a:pPr>
            <a:r>
              <a:rPr lang="en-US" b="1" dirty="0"/>
              <a:t>On successful submission, then move to the Full-Time Login screen to complete the team details, </a:t>
            </a:r>
          </a:p>
          <a:p>
            <a:pPr marL="0" indent="0">
              <a:buNone/>
            </a:pPr>
            <a:r>
              <a:rPr lang="en-US" b="1" dirty="0"/>
              <a:t>	- Record all players</a:t>
            </a:r>
          </a:p>
          <a:p>
            <a:pPr marL="0" indent="0">
              <a:buNone/>
            </a:pPr>
            <a:r>
              <a:rPr lang="en-US" b="1" dirty="0"/>
              <a:t>	- All substitutes. Record those who played AND those who did not </a:t>
            </a:r>
          </a:p>
          <a:p>
            <a:pPr marL="0" indent="0">
              <a:buNone/>
            </a:pPr>
            <a:r>
              <a:rPr lang="en-US" b="1" dirty="0"/>
              <a:t>	- Any yellow/red cards</a:t>
            </a:r>
          </a:p>
          <a:p>
            <a:pPr marL="0" indent="0">
              <a:buNone/>
            </a:pPr>
            <a:r>
              <a:rPr lang="en-US" b="1" dirty="0"/>
              <a:t>	- Goal-Scorers</a:t>
            </a:r>
          </a:p>
          <a:p>
            <a:pPr marL="0" indent="0">
              <a:buNone/>
            </a:pPr>
            <a:endParaRPr lang="en-US" sz="2400" b="1" dirty="0"/>
          </a:p>
          <a:p>
            <a:pPr marL="0" indent="0">
              <a:buNone/>
            </a:pPr>
            <a:endParaRPr lang="en-US" sz="2400" b="1" dirty="0"/>
          </a:p>
          <a:p>
            <a:pPr marL="0" indent="0">
              <a:buNone/>
            </a:pPr>
            <a:endParaRPr lang="en-US" sz="2400" b="1" dirty="0"/>
          </a:p>
          <a:p>
            <a:pPr marL="0" indent="0">
              <a:buNone/>
            </a:pPr>
            <a:endParaRPr lang="en-US" sz="2400" b="1" dirty="0"/>
          </a:p>
          <a:p>
            <a:endParaRPr lang="en-GB" dirty="0"/>
          </a:p>
        </p:txBody>
      </p:sp>
      <p:pic>
        <p:nvPicPr>
          <p:cNvPr id="4" name="Picture 3">
            <a:extLst>
              <a:ext uri="{FF2B5EF4-FFF2-40B4-BE49-F238E27FC236}">
                <a16:creationId xmlns:a16="http://schemas.microsoft.com/office/drawing/2014/main" id="{B68EFE17-EA71-F534-CCD0-239C054F7C49}"/>
              </a:ext>
            </a:extLst>
          </p:cNvPr>
          <p:cNvPicPr>
            <a:picLocks noChangeAspect="1"/>
          </p:cNvPicPr>
          <p:nvPr/>
        </p:nvPicPr>
        <p:blipFill>
          <a:blip r:embed="rId2"/>
          <a:stretch>
            <a:fillRect/>
          </a:stretch>
        </p:blipFill>
        <p:spPr>
          <a:xfrm>
            <a:off x="838200" y="5337717"/>
            <a:ext cx="10290940" cy="862361"/>
          </a:xfrm>
          <a:prstGeom prst="rect">
            <a:avLst/>
          </a:prstGeom>
        </p:spPr>
      </p:pic>
    </p:spTree>
    <p:extLst>
      <p:ext uri="{BB962C8B-B14F-4D97-AF65-F5344CB8AC3E}">
        <p14:creationId xmlns:p14="http://schemas.microsoft.com/office/powerpoint/2010/main" val="20203665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BB634-DC45-4964-8032-C1EACFC7C258}"/>
              </a:ext>
            </a:extLst>
          </p:cNvPr>
          <p:cNvSpPr>
            <a:spLocks noGrp="1"/>
          </p:cNvSpPr>
          <p:nvPr>
            <p:ph type="title"/>
          </p:nvPr>
        </p:nvSpPr>
        <p:spPr>
          <a:xfrm>
            <a:off x="838200" y="365126"/>
            <a:ext cx="10515600" cy="393158"/>
          </a:xfrm>
        </p:spPr>
        <p:txBody>
          <a:bodyPr>
            <a:normAutofit fontScale="90000"/>
          </a:bodyPr>
          <a:lstStyle/>
          <a:p>
            <a:pPr algn="ctr"/>
            <a:r>
              <a:rPr lang="en-GB" sz="3200" b="1" dirty="0">
                <a:latin typeface="+mn-lt"/>
              </a:rPr>
              <a:t>A Guide to Match Reporting for Hellenic &amp; Non Hellenic games</a:t>
            </a:r>
          </a:p>
        </p:txBody>
      </p:sp>
      <p:sp>
        <p:nvSpPr>
          <p:cNvPr id="3" name="Content Placeholder 2">
            <a:extLst>
              <a:ext uri="{FF2B5EF4-FFF2-40B4-BE49-F238E27FC236}">
                <a16:creationId xmlns:a16="http://schemas.microsoft.com/office/drawing/2014/main" id="{4437C283-A809-469D-BFC9-343F0B9B1ECE}"/>
              </a:ext>
            </a:extLst>
          </p:cNvPr>
          <p:cNvSpPr>
            <a:spLocks noGrp="1"/>
          </p:cNvSpPr>
          <p:nvPr>
            <p:ph idx="1"/>
          </p:nvPr>
        </p:nvSpPr>
        <p:spPr>
          <a:xfrm>
            <a:off x="637478" y="966438"/>
            <a:ext cx="10515600" cy="5526435"/>
          </a:xfrm>
        </p:spPr>
        <p:txBody>
          <a:bodyPr>
            <a:normAutofit/>
          </a:bodyPr>
          <a:lstStyle/>
          <a:p>
            <a:pPr marL="0" indent="0">
              <a:buNone/>
            </a:pPr>
            <a:endParaRPr lang="en-GB" dirty="0"/>
          </a:p>
          <a:p>
            <a:endParaRPr lang="en-GB" dirty="0"/>
          </a:p>
        </p:txBody>
      </p:sp>
      <p:pic>
        <p:nvPicPr>
          <p:cNvPr id="8" name="Picture 7">
            <a:extLst>
              <a:ext uri="{FF2B5EF4-FFF2-40B4-BE49-F238E27FC236}">
                <a16:creationId xmlns:a16="http://schemas.microsoft.com/office/drawing/2014/main" id="{D19A92D1-9A1B-6EEF-60AD-5ECCDD62725C}"/>
              </a:ext>
            </a:extLst>
          </p:cNvPr>
          <p:cNvPicPr>
            <a:picLocks noChangeAspect="1"/>
          </p:cNvPicPr>
          <p:nvPr/>
        </p:nvPicPr>
        <p:blipFill>
          <a:blip r:embed="rId2"/>
          <a:stretch>
            <a:fillRect/>
          </a:stretch>
        </p:blipFill>
        <p:spPr>
          <a:xfrm>
            <a:off x="1337106" y="5633262"/>
            <a:ext cx="10290940" cy="859611"/>
          </a:xfrm>
          <a:prstGeom prst="rect">
            <a:avLst/>
          </a:prstGeom>
        </p:spPr>
      </p:pic>
      <p:graphicFrame>
        <p:nvGraphicFramePr>
          <p:cNvPr id="4" name="Object 3">
            <a:extLst>
              <a:ext uri="{FF2B5EF4-FFF2-40B4-BE49-F238E27FC236}">
                <a16:creationId xmlns:a16="http://schemas.microsoft.com/office/drawing/2014/main" id="{99A5A4E2-0CAA-0FFE-2EA9-792DB4BCDA02}"/>
              </a:ext>
            </a:extLst>
          </p:cNvPr>
          <p:cNvGraphicFramePr>
            <a:graphicFrameLocks noChangeAspect="1"/>
          </p:cNvGraphicFramePr>
          <p:nvPr>
            <p:extLst>
              <p:ext uri="{D42A27DB-BD31-4B8C-83A1-F6EECF244321}">
                <p14:modId xmlns:p14="http://schemas.microsoft.com/office/powerpoint/2010/main" val="3511497087"/>
              </p:ext>
            </p:extLst>
          </p:nvPr>
        </p:nvGraphicFramePr>
        <p:xfrm>
          <a:off x="808934" y="966439"/>
          <a:ext cx="10621345" cy="4512528"/>
        </p:xfrm>
        <a:graphic>
          <a:graphicData uri="http://schemas.openxmlformats.org/presentationml/2006/ole">
            <mc:AlternateContent xmlns:mc="http://schemas.openxmlformats.org/markup-compatibility/2006">
              <mc:Choice xmlns:v="urn:schemas-microsoft-com:vml" Requires="v">
                <p:oleObj name="Worksheet" r:id="rId3" imgW="9718525" imgH="3498822" progId="Excel.Sheet.12">
                  <p:embed/>
                </p:oleObj>
              </mc:Choice>
              <mc:Fallback>
                <p:oleObj name="Worksheet" r:id="rId3" imgW="9718525" imgH="3498822" progId="Excel.Sheet.12">
                  <p:embed/>
                  <p:pic>
                    <p:nvPicPr>
                      <p:cNvPr id="0" name=""/>
                      <p:cNvPicPr/>
                      <p:nvPr/>
                    </p:nvPicPr>
                    <p:blipFill>
                      <a:blip r:embed="rId4"/>
                      <a:stretch>
                        <a:fillRect/>
                      </a:stretch>
                    </p:blipFill>
                    <p:spPr>
                      <a:xfrm>
                        <a:off x="808934" y="966439"/>
                        <a:ext cx="10621345" cy="4512528"/>
                      </a:xfrm>
                      <a:prstGeom prst="rect">
                        <a:avLst/>
                      </a:prstGeom>
                    </p:spPr>
                  </p:pic>
                </p:oleObj>
              </mc:Fallback>
            </mc:AlternateContent>
          </a:graphicData>
        </a:graphic>
      </p:graphicFrame>
    </p:spTree>
    <p:extLst>
      <p:ext uri="{BB962C8B-B14F-4D97-AF65-F5344CB8AC3E}">
        <p14:creationId xmlns:p14="http://schemas.microsoft.com/office/powerpoint/2010/main" val="40685228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A05BF-0178-4F5D-BC18-0AB28EC48BFC}"/>
              </a:ext>
            </a:extLst>
          </p:cNvPr>
          <p:cNvSpPr>
            <a:spLocks noGrp="1"/>
          </p:cNvSpPr>
          <p:nvPr>
            <p:ph type="title"/>
          </p:nvPr>
        </p:nvSpPr>
        <p:spPr>
          <a:xfrm>
            <a:off x="542693" y="189089"/>
            <a:ext cx="11084311" cy="643535"/>
          </a:xfrm>
        </p:spPr>
        <p:txBody>
          <a:bodyPr>
            <a:normAutofit fontScale="90000"/>
          </a:bodyPr>
          <a:lstStyle/>
          <a:p>
            <a:pPr algn="ctr"/>
            <a:r>
              <a:rPr lang="en-GB" b="1" dirty="0">
                <a:latin typeface="+mn-lt"/>
              </a:rPr>
              <a:t>Postponements Process – All Clubs</a:t>
            </a:r>
          </a:p>
        </p:txBody>
      </p:sp>
      <p:sp>
        <p:nvSpPr>
          <p:cNvPr id="3" name="Content Placeholder 2">
            <a:extLst>
              <a:ext uri="{FF2B5EF4-FFF2-40B4-BE49-F238E27FC236}">
                <a16:creationId xmlns:a16="http://schemas.microsoft.com/office/drawing/2014/main" id="{9FAA708C-7B66-4E75-B67D-0EE83802E2E1}"/>
              </a:ext>
            </a:extLst>
          </p:cNvPr>
          <p:cNvSpPr>
            <a:spLocks noGrp="1"/>
          </p:cNvSpPr>
          <p:nvPr>
            <p:ph idx="1"/>
          </p:nvPr>
        </p:nvSpPr>
        <p:spPr>
          <a:xfrm>
            <a:off x="624469" y="832624"/>
            <a:ext cx="11084311" cy="4976677"/>
          </a:xfrm>
        </p:spPr>
        <p:txBody>
          <a:bodyPr>
            <a:normAutofit fontScale="25000" lnSpcReduction="20000"/>
          </a:bodyPr>
          <a:lstStyle/>
          <a:p>
            <a:pPr marL="0" indent="0">
              <a:lnSpc>
                <a:spcPct val="110000"/>
              </a:lnSpc>
              <a:buNone/>
            </a:pPr>
            <a:r>
              <a:rPr lang="en-GB" sz="11200" b="1" i="1" dirty="0">
                <a:effectLst/>
                <a:highlight>
                  <a:srgbClr val="00FF00"/>
                </a:highlight>
                <a:ea typeface="Calibri" panose="020F0502020204030204" pitchFamily="34" charset="0"/>
                <a:cs typeface="Times New Roman" panose="02020603050405020304" pitchFamily="18" charset="0"/>
              </a:rPr>
              <a:t>A Club cannot itself postpone a match in the Competition</a:t>
            </a:r>
            <a:r>
              <a:rPr lang="en-GB" sz="11200" b="1" dirty="0">
                <a:effectLst/>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GB" sz="11200" b="1" i="1"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ONLY The Football Operations Manager</a:t>
            </a:r>
            <a:r>
              <a:rPr lang="en-GB" sz="11200" b="1" dirty="0">
                <a:solidFill>
                  <a:prstClr val="black"/>
                </a:solidFill>
                <a:ea typeface="Calibri" panose="020F0502020204030204" pitchFamily="34" charset="0"/>
                <a:cs typeface="Times New Roman" panose="02020603050405020304" pitchFamily="18" charset="0"/>
              </a:rPr>
              <a:t> can authorise these</a:t>
            </a:r>
            <a:endParaRPr lang="en-GB" sz="11200" b="1" dirty="0">
              <a:effectLs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11200" b="1" dirty="0">
                <a:solidFill>
                  <a:prstClr val="black"/>
                </a:solidFill>
                <a:highlight>
                  <a:srgbClr val="FFFF00"/>
                </a:highlight>
              </a:rPr>
              <a:t>M</a:t>
            </a:r>
            <a:r>
              <a:rPr kumimoji="0" lang="en-GB" sz="11200" b="1" i="0" u="none" strike="noStrike" kern="1200" cap="none" spc="0" normalizeH="0" baseline="0" noProof="0" dirty="0">
                <a:ln>
                  <a:noFill/>
                </a:ln>
                <a:solidFill>
                  <a:prstClr val="black"/>
                </a:solidFill>
                <a:effectLst/>
                <a:highlight>
                  <a:srgbClr val="FFFF00"/>
                </a:highlight>
                <a:uLnTx/>
                <a:uFillTx/>
                <a:ea typeface="+mn-ea"/>
                <a:cs typeface="+mn-cs"/>
              </a:rPr>
              <a:t>atch postponements process as per The League Directives document. </a:t>
            </a:r>
            <a:r>
              <a:rPr kumimoji="0" lang="en-GB" sz="1000" b="1" i="0" u="none" strike="noStrike" kern="1200" cap="none" spc="0" normalizeH="0" baseline="0" noProof="0" dirty="0">
                <a:ln>
                  <a:noFill/>
                </a:ln>
                <a:solidFill>
                  <a:prstClr val="black"/>
                </a:solidFill>
                <a:effectLst/>
                <a:highlight>
                  <a:srgbClr val="FFFF00"/>
                </a:highlight>
                <a:uLnTx/>
                <a:uFillTx/>
                <a:ea typeface="+mn-ea"/>
                <a:cs typeface="+mn-cs"/>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1" i="0" u="none" strike="noStrike" kern="1200" cap="none" spc="0" normalizeH="0" baseline="0" noProof="0" dirty="0">
                <a:ln>
                  <a:noFill/>
                </a:ln>
                <a:solidFill>
                  <a:prstClr val="black"/>
                </a:solidFill>
                <a:effectLst/>
                <a:highlight>
                  <a:srgbClr val="FFFF00"/>
                </a:highlight>
                <a:uLnTx/>
                <a:uFillTx/>
                <a:ea typeface="+mn-ea"/>
                <a:cs typeface="+mn-cs"/>
              </a:rPr>
              <a:t> </a:t>
            </a:r>
            <a:endParaRPr lang="en-GB" sz="11200" b="1" dirty="0">
              <a:effectLst/>
              <a:ea typeface="Calibri" panose="020F0502020204030204" pitchFamily="34" charset="0"/>
              <a:cs typeface="Times New Roman" panose="02020603050405020304" pitchFamily="18" charset="0"/>
            </a:endParaRPr>
          </a:p>
          <a:p>
            <a:pPr marL="0" indent="0">
              <a:lnSpc>
                <a:spcPct val="110000"/>
              </a:lnSpc>
              <a:buNone/>
            </a:pPr>
            <a:r>
              <a:rPr lang="en-GB" sz="9600" b="1" dirty="0">
                <a:effectLst/>
                <a:highlight>
                  <a:srgbClr val="FFFF00"/>
                </a:highlight>
                <a:ea typeface="Calibri" panose="020F0502020204030204" pitchFamily="34" charset="0"/>
                <a:cs typeface="Times New Roman" panose="02020603050405020304" pitchFamily="18" charset="0"/>
              </a:rPr>
              <a:t>If your club feels that the weather may cause a postponement</a:t>
            </a:r>
            <a:r>
              <a:rPr lang="en-GB" sz="9600" b="1" dirty="0">
                <a:effectLst/>
                <a:ea typeface="Calibri" panose="020F0502020204030204" pitchFamily="34" charset="0"/>
                <a:cs typeface="Times New Roman" panose="02020603050405020304" pitchFamily="18" charset="0"/>
              </a:rPr>
              <a:t>, </a:t>
            </a:r>
            <a:r>
              <a:rPr lang="en-GB" sz="9600" b="1" i="1" dirty="0">
                <a:effectLst/>
                <a:ea typeface="Calibri" panose="020F0502020204030204" pitchFamily="34" charset="0"/>
                <a:cs typeface="Times New Roman" panose="02020603050405020304" pitchFamily="18" charset="0"/>
              </a:rPr>
              <a:t>Arrange a pitch inspection</a:t>
            </a:r>
            <a:r>
              <a:rPr lang="en-GB" sz="9600" b="1" dirty="0">
                <a:effectLst/>
                <a:ea typeface="Calibri" panose="020F0502020204030204" pitchFamily="34" charset="0"/>
                <a:cs typeface="Times New Roman" panose="02020603050405020304" pitchFamily="18" charset="0"/>
              </a:rPr>
              <a:t> w</a:t>
            </a:r>
            <a:r>
              <a:rPr lang="en-US" sz="9600" b="1" i="1" dirty="0">
                <a:solidFill>
                  <a:srgbClr val="000000"/>
                </a:solidFill>
                <a:effectLst/>
                <a:ea typeface="FS Jack Light"/>
              </a:rPr>
              <a:t>ith The Uhlsport Hellenic League Football Operations Manager (or his delegate). He assumes the position of Match Referee &amp; conducts the inspection by Video Call.  </a:t>
            </a:r>
            <a:r>
              <a:rPr lang="en-US" sz="9600" b="1" i="1" dirty="0">
                <a:solidFill>
                  <a:srgbClr val="000000"/>
                </a:solidFill>
                <a:ea typeface="FS Jack Light"/>
              </a:rPr>
              <a:t>Keep Opposition and Match Officials up to date.</a:t>
            </a:r>
            <a:endParaRPr lang="en-GB" sz="9600" b="1" dirty="0">
              <a:effectLst/>
              <a:highlight>
                <a:srgbClr val="FFFF00"/>
              </a:highlight>
              <a:ea typeface="Calibri" panose="020F0502020204030204" pitchFamily="34" charset="0"/>
              <a:cs typeface="Times New Roman" panose="02020603050405020304" pitchFamily="18" charset="0"/>
            </a:endParaRPr>
          </a:p>
          <a:p>
            <a:pPr marL="0" lvl="0" indent="0">
              <a:lnSpc>
                <a:spcPct val="110000"/>
              </a:lnSpc>
              <a:spcAft>
                <a:spcPts val="800"/>
              </a:spcAft>
              <a:buNone/>
            </a:pPr>
            <a:r>
              <a:rPr lang="en-GB" sz="9600" b="1" dirty="0">
                <a:effectLst/>
                <a:highlight>
                  <a:srgbClr val="FFFF00"/>
                </a:highlight>
                <a:ea typeface="Calibri" panose="020F0502020204030204" pitchFamily="34" charset="0"/>
                <a:cs typeface="Times New Roman" panose="02020603050405020304" pitchFamily="18" charset="0"/>
              </a:rPr>
              <a:t>If the postponement is authorised -N</a:t>
            </a:r>
            <a:r>
              <a:rPr lang="en-GB" sz="9600" b="1" dirty="0">
                <a:effectLst/>
                <a:ea typeface="Calibri" panose="020F0502020204030204" pitchFamily="34" charset="0"/>
                <a:cs typeface="Times New Roman" panose="02020603050405020304" pitchFamily="18" charset="0"/>
              </a:rPr>
              <a:t>otify match officials. Match Observer if appointed and the opposition, Complete and submit the Postponement Form before the due Kick-off time. via the League Website. This notifies all League Officers needing the information. </a:t>
            </a:r>
          </a:p>
          <a:p>
            <a:pPr marL="0" lvl="0" indent="0">
              <a:lnSpc>
                <a:spcPct val="110000"/>
              </a:lnSpc>
              <a:spcAft>
                <a:spcPts val="800"/>
              </a:spcAft>
              <a:buNone/>
            </a:pPr>
            <a:r>
              <a:rPr lang="en-GB" sz="9600" b="1" dirty="0">
                <a:ea typeface="Calibri" panose="020F0502020204030204" pitchFamily="34" charset="0"/>
                <a:cs typeface="Times New Roman" panose="02020603050405020304" pitchFamily="18" charset="0"/>
              </a:rPr>
              <a:t>If an SMS text is received from FA Full Time, then report score as P-P + the code.</a:t>
            </a:r>
            <a:r>
              <a:rPr lang="en-GB" sz="9600" b="1" dirty="0">
                <a:effectLst/>
                <a:ea typeface="Calibri" panose="020F0502020204030204" pitchFamily="34" charset="0"/>
                <a:cs typeface="Times New Roman" panose="02020603050405020304" pitchFamily="18" charset="0"/>
              </a:rPr>
              <a:t> </a:t>
            </a:r>
            <a:endParaRPr lang="en-GB" sz="9600" b="1" dirty="0">
              <a:effectLst/>
              <a:ea typeface="Times New Roman" panose="02020603050405020304" pitchFamily="18" charset="0"/>
            </a:endParaRPr>
          </a:p>
          <a:p>
            <a:pPr marR="6350" indent="0">
              <a:lnSpc>
                <a:spcPct val="110000"/>
              </a:lnSpc>
              <a:spcBef>
                <a:spcPts val="280"/>
              </a:spcBef>
              <a:spcAft>
                <a:spcPts val="0"/>
              </a:spcAft>
              <a:buNone/>
              <a:tabLst>
                <a:tab pos="438785" algn="l"/>
              </a:tabLst>
            </a:pPr>
            <a:endParaRPr lang="en-GB" sz="2000" dirty="0">
              <a:effectLst/>
              <a:latin typeface="Times New Roman" panose="02020603050405020304" pitchFamily="18" charset="0"/>
              <a:ea typeface="Times New Roman" panose="02020603050405020304" pitchFamily="18" charset="0"/>
            </a:endParaRPr>
          </a:p>
          <a:p>
            <a:pPr marL="342900" lvl="0" indent="-342900">
              <a:lnSpc>
                <a:spcPct val="107000"/>
              </a:lnSpc>
              <a:buFont typeface="Calibri" panose="020F0502020204030204" pitchFamily="34" charset="0"/>
              <a:buChar char="-"/>
            </a:pPr>
            <a:endParaRPr lang="en-GB" sz="1200" dirty="0">
              <a:effectLst/>
              <a:latin typeface="Times New Roman" panose="02020603050405020304" pitchFamily="18" charset="0"/>
              <a:ea typeface="Calibri" panose="020F0502020204030204" pitchFamily="34" charset="0"/>
            </a:endParaRPr>
          </a:p>
          <a:p>
            <a:pPr>
              <a:lnSpc>
                <a:spcPct val="107000"/>
              </a:lnSpc>
            </a:pPr>
            <a:endParaRPr lang="en-GB" sz="1600" dirty="0">
              <a:effectLst/>
              <a:latin typeface="Times New Roman" panose="02020603050405020304" pitchFamily="18" charset="0"/>
              <a:ea typeface="Times New Roman" panose="02020603050405020304" pitchFamily="18" charset="0"/>
            </a:endParaRPr>
          </a:p>
          <a:p>
            <a:pPr marL="0" indent="0">
              <a:buNone/>
            </a:pPr>
            <a:endParaRPr lang="en-GB" sz="2000" dirty="0"/>
          </a:p>
        </p:txBody>
      </p:sp>
      <p:pic>
        <p:nvPicPr>
          <p:cNvPr id="4" name="Picture 3">
            <a:extLst>
              <a:ext uri="{FF2B5EF4-FFF2-40B4-BE49-F238E27FC236}">
                <a16:creationId xmlns:a16="http://schemas.microsoft.com/office/drawing/2014/main" id="{34CB936B-F5AF-A8D9-818D-91FA5DAC14D0}"/>
              </a:ext>
            </a:extLst>
          </p:cNvPr>
          <p:cNvPicPr>
            <a:picLocks noChangeAspect="1"/>
          </p:cNvPicPr>
          <p:nvPr/>
        </p:nvPicPr>
        <p:blipFill>
          <a:blip r:embed="rId2"/>
          <a:stretch>
            <a:fillRect/>
          </a:stretch>
        </p:blipFill>
        <p:spPr>
          <a:xfrm>
            <a:off x="1188423" y="5705223"/>
            <a:ext cx="10290940" cy="859611"/>
          </a:xfrm>
          <a:prstGeom prst="rect">
            <a:avLst/>
          </a:prstGeom>
        </p:spPr>
      </p:pic>
    </p:spTree>
    <p:extLst>
      <p:ext uri="{BB962C8B-B14F-4D97-AF65-F5344CB8AC3E}">
        <p14:creationId xmlns:p14="http://schemas.microsoft.com/office/powerpoint/2010/main" val="37677447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A05BF-0178-4F5D-BC18-0AB28EC48BFC}"/>
              </a:ext>
            </a:extLst>
          </p:cNvPr>
          <p:cNvSpPr>
            <a:spLocks noGrp="1"/>
          </p:cNvSpPr>
          <p:nvPr>
            <p:ph type="title"/>
          </p:nvPr>
        </p:nvSpPr>
        <p:spPr>
          <a:xfrm>
            <a:off x="553844" y="212943"/>
            <a:ext cx="11084311" cy="650970"/>
          </a:xfrm>
        </p:spPr>
        <p:txBody>
          <a:bodyPr>
            <a:noAutofit/>
          </a:bodyPr>
          <a:lstStyle/>
          <a:p>
            <a:pPr algn="ctr"/>
            <a:r>
              <a:rPr lang="en-GB" sz="3200" b="1" dirty="0">
                <a:latin typeface="+mn-lt"/>
              </a:rPr>
              <a:t>Rescheduling Postponed Games – Premier &amp; Division One Clubs</a:t>
            </a:r>
          </a:p>
        </p:txBody>
      </p:sp>
      <p:sp>
        <p:nvSpPr>
          <p:cNvPr id="3" name="Content Placeholder 2">
            <a:extLst>
              <a:ext uri="{FF2B5EF4-FFF2-40B4-BE49-F238E27FC236}">
                <a16:creationId xmlns:a16="http://schemas.microsoft.com/office/drawing/2014/main" id="{9FAA708C-7B66-4E75-B67D-0EE83802E2E1}"/>
              </a:ext>
            </a:extLst>
          </p:cNvPr>
          <p:cNvSpPr>
            <a:spLocks noGrp="1"/>
          </p:cNvSpPr>
          <p:nvPr>
            <p:ph idx="1"/>
          </p:nvPr>
        </p:nvSpPr>
        <p:spPr>
          <a:xfrm>
            <a:off x="624469" y="936702"/>
            <a:ext cx="11084311" cy="4872599"/>
          </a:xfrm>
        </p:spPr>
        <p:txBody>
          <a:bodyPr>
            <a:normAutofit fontScale="85000" lnSpcReduction="20000"/>
          </a:bodyPr>
          <a:lstStyle/>
          <a:p>
            <a:pPr marL="342900" lvl="0" indent="-342900">
              <a:buFont typeface="Calibri" panose="020F0502020204030204" pitchFamily="34" charset="0"/>
              <a:buChar char="-"/>
            </a:pPr>
            <a:r>
              <a:rPr lang="en-GB" sz="2800" b="1" dirty="0">
                <a:solidFill>
                  <a:srgbClr val="000000"/>
                </a:solidFill>
                <a:effectLst/>
                <a:latin typeface="Calibri" panose="020F0502020204030204" pitchFamily="34" charset="0"/>
                <a:ea typeface="Calibri" panose="020F0502020204030204" pitchFamily="34" charset="0"/>
              </a:rPr>
              <a:t>The biggest change for </a:t>
            </a:r>
            <a:r>
              <a:rPr lang="en-GB" sz="2800" b="1" dirty="0">
                <a:solidFill>
                  <a:srgbClr val="000000"/>
                </a:solidFill>
                <a:effectLst/>
                <a:highlight>
                  <a:srgbClr val="FFFF00"/>
                </a:highlight>
                <a:latin typeface="Calibri" panose="020F0502020204030204" pitchFamily="34" charset="0"/>
                <a:ea typeface="Calibri" panose="020F0502020204030204" pitchFamily="34" charset="0"/>
              </a:rPr>
              <a:t>Premier &amp; Division One</a:t>
            </a:r>
            <a:r>
              <a:rPr lang="en-GB" sz="2800" dirty="0">
                <a:solidFill>
                  <a:srgbClr val="000000"/>
                </a:solidFill>
                <a:effectLst/>
                <a:latin typeface="Calibri" panose="020F0502020204030204" pitchFamily="34" charset="0"/>
                <a:ea typeface="Calibri" panose="020F0502020204030204" pitchFamily="34" charset="0"/>
              </a:rPr>
              <a:t> this season.</a:t>
            </a:r>
          </a:p>
          <a:p>
            <a:pPr marL="342900" lvl="0" indent="-342900">
              <a:buFont typeface="Calibri" panose="020F0502020204030204" pitchFamily="34" charset="0"/>
              <a:buChar char="-"/>
            </a:pPr>
            <a:r>
              <a:rPr lang="en-GB" dirty="0">
                <a:solidFill>
                  <a:srgbClr val="000000"/>
                </a:solidFill>
                <a:latin typeface="Calibri" panose="020F0502020204030204" pitchFamily="34" charset="0"/>
                <a:ea typeface="Calibri" panose="020F0502020204030204" pitchFamily="34" charset="0"/>
              </a:rPr>
              <a:t>T</a:t>
            </a:r>
            <a:r>
              <a:rPr lang="en-GB" sz="2800" dirty="0">
                <a:solidFill>
                  <a:srgbClr val="000000"/>
                </a:solidFill>
                <a:effectLst/>
                <a:latin typeface="Calibri" panose="020F0502020204030204" pitchFamily="34" charset="0"/>
                <a:ea typeface="Calibri" panose="020F0502020204030204" pitchFamily="34" charset="0"/>
              </a:rPr>
              <a:t>he inclusion of FA Standardised Rule 8.39 </a:t>
            </a:r>
            <a:r>
              <a:rPr lang="en-GB" sz="2800" i="1" dirty="0">
                <a:solidFill>
                  <a:srgbClr val="000000"/>
                </a:solidFill>
                <a:effectLst/>
                <a:latin typeface="Calibri" panose="020F0502020204030204" pitchFamily="34" charset="0"/>
                <a:ea typeface="Calibri" panose="020F0502020204030204" pitchFamily="34" charset="0"/>
              </a:rPr>
              <a:t>(section on postponements)</a:t>
            </a:r>
            <a:endParaRPr lang="en-GB" sz="2000" dirty="0">
              <a:effectLst/>
              <a:latin typeface="Times New Roman" panose="02020603050405020304" pitchFamily="18" charset="0"/>
              <a:ea typeface="Calibri" panose="020F0502020204030204" pitchFamily="34" charset="0"/>
            </a:endParaRPr>
          </a:p>
          <a:p>
            <a:pPr marL="342900" lvl="0" indent="-342900">
              <a:buFont typeface="Calibri" panose="020F0502020204030204" pitchFamily="34" charset="0"/>
              <a:buChar char="-"/>
            </a:pPr>
            <a:r>
              <a:rPr lang="en-GB" sz="2800" dirty="0">
                <a:solidFill>
                  <a:srgbClr val="000000"/>
                </a:solidFill>
                <a:effectLst/>
                <a:latin typeface="Calibri" panose="020F0502020204030204" pitchFamily="34" charset="0"/>
                <a:ea typeface="Calibri" panose="020F0502020204030204" pitchFamily="34" charset="0"/>
              </a:rPr>
              <a:t>For </a:t>
            </a:r>
            <a:r>
              <a:rPr lang="en-GB" sz="2800" b="1" dirty="0">
                <a:solidFill>
                  <a:srgbClr val="000000"/>
                </a:solidFill>
                <a:effectLst/>
                <a:latin typeface="Calibri" panose="020F0502020204030204" pitchFamily="34" charset="0"/>
                <a:ea typeface="Calibri" panose="020F0502020204030204" pitchFamily="34" charset="0"/>
              </a:rPr>
              <a:t>UHL league games</a:t>
            </a:r>
            <a:r>
              <a:rPr lang="en-GB" sz="2800" dirty="0">
                <a:solidFill>
                  <a:srgbClr val="000000"/>
                </a:solidFill>
                <a:effectLst/>
                <a:latin typeface="Calibri" panose="020F0502020204030204" pitchFamily="34" charset="0"/>
                <a:ea typeface="Calibri" panose="020F0502020204030204" pitchFamily="34" charset="0"/>
              </a:rPr>
              <a:t> involving Premier &amp; Division One Clubs (plus those involved in The Challenge, Supplementary. &amp; Floodlit Cup) matches </a:t>
            </a:r>
            <a:r>
              <a:rPr lang="en-GB" sz="2800" b="1" dirty="0">
                <a:solidFill>
                  <a:srgbClr val="000000"/>
                </a:solidFill>
                <a:effectLst/>
                <a:latin typeface="Calibri" panose="020F0502020204030204" pitchFamily="34" charset="0"/>
                <a:ea typeface="Calibri" panose="020F0502020204030204" pitchFamily="34" charset="0"/>
              </a:rPr>
              <a:t>that are postponed the following applies</a:t>
            </a:r>
            <a:endParaRPr lang="en-GB" sz="2000" dirty="0">
              <a:effectLst/>
              <a:latin typeface="Times New Roman" panose="02020603050405020304" pitchFamily="18" charset="0"/>
              <a:ea typeface="Calibri" panose="020F0502020204030204" pitchFamily="34" charset="0"/>
            </a:endParaRPr>
          </a:p>
          <a:p>
            <a:pPr marL="685800" marR="67945" algn="just">
              <a:lnSpc>
                <a:spcPct val="110000"/>
              </a:lnSpc>
              <a:spcBef>
                <a:spcPts val="425"/>
              </a:spcBef>
              <a:spcAft>
                <a:spcPts val="0"/>
              </a:spcAft>
            </a:pPr>
            <a:r>
              <a:rPr lang="en-GB" sz="2800" b="1" i="1" dirty="0">
                <a:solidFill>
                  <a:srgbClr val="000000"/>
                </a:solidFill>
                <a:effectLst/>
                <a:highlight>
                  <a:srgbClr val="FFFF00"/>
                </a:highlight>
                <a:latin typeface="Calibri" panose="020F0502020204030204" pitchFamily="34" charset="0"/>
                <a:ea typeface="Times New Roman" panose="02020603050405020304" pitchFamily="18" charset="0"/>
              </a:rPr>
              <a:t>Where a match has been postponed for any reason, the two Clubs concerned must agree within 7 days of the postponement a new date (which shall, save in exceptional circumstances, be within 42</a:t>
            </a:r>
            <a:r>
              <a:rPr lang="en-GB" sz="2800" b="1" i="1" spc="400" dirty="0">
                <a:solidFill>
                  <a:srgbClr val="000000"/>
                </a:solidFill>
                <a:effectLst/>
                <a:highlight>
                  <a:srgbClr val="FFFF00"/>
                </a:highlight>
                <a:latin typeface="Calibri" panose="020F0502020204030204" pitchFamily="34" charset="0"/>
                <a:ea typeface="Times New Roman" panose="02020603050405020304" pitchFamily="18" charset="0"/>
              </a:rPr>
              <a:t> </a:t>
            </a:r>
            <a:r>
              <a:rPr lang="en-GB" sz="2800" b="1" i="1" dirty="0">
                <a:solidFill>
                  <a:srgbClr val="000000"/>
                </a:solidFill>
                <a:effectLst/>
                <a:highlight>
                  <a:srgbClr val="FFFF00"/>
                </a:highlight>
                <a:latin typeface="Calibri" panose="020F0502020204030204" pitchFamily="34" charset="0"/>
                <a:ea typeface="Times New Roman" panose="02020603050405020304" pitchFamily="18" charset="0"/>
              </a:rPr>
              <a:t>days of the original date) and in default the Board is empowered to order Clubs to play on a date it</a:t>
            </a:r>
            <a:r>
              <a:rPr lang="en-GB" sz="2800" b="1" i="1" spc="200" dirty="0">
                <a:solidFill>
                  <a:srgbClr val="000000"/>
                </a:solidFill>
                <a:effectLst/>
                <a:highlight>
                  <a:srgbClr val="FFFF00"/>
                </a:highlight>
                <a:latin typeface="Calibri" panose="020F0502020204030204" pitchFamily="34" charset="0"/>
                <a:ea typeface="Times New Roman" panose="02020603050405020304" pitchFamily="18" charset="0"/>
              </a:rPr>
              <a:t> </a:t>
            </a:r>
            <a:r>
              <a:rPr lang="en-GB" sz="2800" b="1" i="1" dirty="0">
                <a:solidFill>
                  <a:srgbClr val="000000"/>
                </a:solidFill>
                <a:effectLst/>
                <a:highlight>
                  <a:srgbClr val="FFFF00"/>
                </a:highlight>
                <a:latin typeface="Calibri" panose="020F0502020204030204" pitchFamily="34" charset="0"/>
                <a:ea typeface="Times New Roman" panose="02020603050405020304" pitchFamily="18" charset="0"/>
              </a:rPr>
              <a:t>considers suitable.] [The Competition Secretary shall determine the new date.]</a:t>
            </a:r>
            <a:endParaRPr lang="en-GB" sz="2000" dirty="0">
              <a:effectLst/>
              <a:latin typeface="Times New Roman" panose="02020603050405020304" pitchFamily="18" charset="0"/>
              <a:ea typeface="Times New Roman" panose="02020603050405020304" pitchFamily="18" charset="0"/>
            </a:endParaRPr>
          </a:p>
          <a:p>
            <a:pPr marL="685800"/>
            <a:r>
              <a:rPr lang="en-GB" dirty="0">
                <a:solidFill>
                  <a:srgbClr val="000000"/>
                </a:solidFill>
                <a:highlight>
                  <a:srgbClr val="00FF00"/>
                </a:highlight>
                <a:latin typeface="Calibri" panose="020F0502020204030204" pitchFamily="34" charset="0"/>
                <a:ea typeface="MS PGothic" panose="020B0600070205080204" pitchFamily="34" charset="-128"/>
              </a:rPr>
              <a:t>T</a:t>
            </a:r>
            <a:r>
              <a:rPr lang="en-GB" sz="2800" dirty="0">
                <a:solidFill>
                  <a:srgbClr val="000000"/>
                </a:solidFill>
                <a:effectLst/>
                <a:highlight>
                  <a:srgbClr val="00FF00"/>
                </a:highlight>
                <a:latin typeface="Calibri" panose="020F0502020204030204" pitchFamily="34" charset="0"/>
                <a:ea typeface="MS PGothic" panose="020B0600070205080204" pitchFamily="34" charset="-128"/>
              </a:rPr>
              <a:t>he date that the two clubs agree, must be approved by The Fixtures Coordinator and Operations Manager.</a:t>
            </a:r>
            <a:r>
              <a:rPr lang="en-GB" sz="2800" dirty="0">
                <a:solidFill>
                  <a:srgbClr val="000000"/>
                </a:solidFill>
                <a:effectLst/>
                <a:latin typeface="Calibri" panose="020F0502020204030204" pitchFamily="34" charset="0"/>
                <a:ea typeface="MS PGothic" panose="020B0600070205080204" pitchFamily="34" charset="-128"/>
              </a:rPr>
              <a:t>.</a:t>
            </a:r>
          </a:p>
          <a:p>
            <a:pPr marL="685800"/>
            <a:r>
              <a:rPr lang="en-GB" dirty="0">
                <a:solidFill>
                  <a:srgbClr val="000000"/>
                </a:solidFill>
                <a:latin typeface="Calibri" panose="020F0502020204030204" pitchFamily="34" charset="0"/>
                <a:ea typeface="MS PGothic" panose="020B0600070205080204" pitchFamily="34" charset="-128"/>
              </a:rPr>
              <a:t>T</a:t>
            </a:r>
            <a:r>
              <a:rPr lang="en-GB" sz="2800" dirty="0">
                <a:solidFill>
                  <a:srgbClr val="000000"/>
                </a:solidFill>
                <a:effectLst/>
                <a:latin typeface="Calibri" panose="020F0502020204030204" pitchFamily="34" charset="0"/>
                <a:ea typeface="MS PGothic" panose="020B0600070205080204" pitchFamily="34" charset="-128"/>
              </a:rPr>
              <a:t>he approved date is unlikely to be a Saturday. A midweek ‘space will be a available on a monthly basis </a:t>
            </a:r>
            <a:endParaRPr lang="en-GB" b="1" dirty="0">
              <a:effectLst/>
              <a:ea typeface="Times New Roman" panose="02020603050405020304" pitchFamily="18" charset="0"/>
            </a:endParaRPr>
          </a:p>
          <a:p>
            <a:pPr marR="6350" indent="0">
              <a:lnSpc>
                <a:spcPct val="110000"/>
              </a:lnSpc>
              <a:spcBef>
                <a:spcPts val="280"/>
              </a:spcBef>
              <a:spcAft>
                <a:spcPts val="0"/>
              </a:spcAft>
              <a:buNone/>
              <a:tabLst>
                <a:tab pos="438785" algn="l"/>
              </a:tabLst>
            </a:pPr>
            <a:endParaRPr lang="en-GB" sz="2000" dirty="0">
              <a:effectLst/>
              <a:latin typeface="Times New Roman" panose="02020603050405020304" pitchFamily="18" charset="0"/>
              <a:ea typeface="Times New Roman" panose="02020603050405020304" pitchFamily="18" charset="0"/>
            </a:endParaRPr>
          </a:p>
          <a:p>
            <a:pPr marL="342900" lvl="0" indent="-342900">
              <a:lnSpc>
                <a:spcPct val="107000"/>
              </a:lnSpc>
              <a:buFont typeface="Calibri" panose="020F0502020204030204" pitchFamily="34" charset="0"/>
              <a:buChar char="-"/>
            </a:pPr>
            <a:endParaRPr lang="en-GB" sz="1200" dirty="0">
              <a:effectLst/>
              <a:latin typeface="Times New Roman" panose="02020603050405020304" pitchFamily="18" charset="0"/>
              <a:ea typeface="Calibri" panose="020F0502020204030204" pitchFamily="34" charset="0"/>
            </a:endParaRPr>
          </a:p>
          <a:p>
            <a:pPr>
              <a:lnSpc>
                <a:spcPct val="107000"/>
              </a:lnSpc>
            </a:pPr>
            <a:endParaRPr lang="en-GB" sz="1600" dirty="0">
              <a:effectLst/>
              <a:latin typeface="Times New Roman" panose="02020603050405020304" pitchFamily="18" charset="0"/>
              <a:ea typeface="Times New Roman" panose="02020603050405020304" pitchFamily="18" charset="0"/>
            </a:endParaRPr>
          </a:p>
          <a:p>
            <a:pPr marL="0" indent="0">
              <a:buNone/>
            </a:pPr>
            <a:endParaRPr lang="en-GB" sz="2000" dirty="0"/>
          </a:p>
        </p:txBody>
      </p:sp>
      <p:pic>
        <p:nvPicPr>
          <p:cNvPr id="4" name="Picture 3">
            <a:extLst>
              <a:ext uri="{FF2B5EF4-FFF2-40B4-BE49-F238E27FC236}">
                <a16:creationId xmlns:a16="http://schemas.microsoft.com/office/drawing/2014/main" id="{34CB936B-F5AF-A8D9-818D-91FA5DAC14D0}"/>
              </a:ext>
            </a:extLst>
          </p:cNvPr>
          <p:cNvPicPr>
            <a:picLocks noChangeAspect="1"/>
          </p:cNvPicPr>
          <p:nvPr/>
        </p:nvPicPr>
        <p:blipFill>
          <a:blip r:embed="rId2"/>
          <a:stretch>
            <a:fillRect/>
          </a:stretch>
        </p:blipFill>
        <p:spPr>
          <a:xfrm>
            <a:off x="1188423" y="5705223"/>
            <a:ext cx="10290940" cy="859611"/>
          </a:xfrm>
          <a:prstGeom prst="rect">
            <a:avLst/>
          </a:prstGeom>
        </p:spPr>
      </p:pic>
    </p:spTree>
    <p:extLst>
      <p:ext uri="{BB962C8B-B14F-4D97-AF65-F5344CB8AC3E}">
        <p14:creationId xmlns:p14="http://schemas.microsoft.com/office/powerpoint/2010/main" val="38347222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A05BF-0178-4F5D-BC18-0AB28EC48BFC}"/>
              </a:ext>
            </a:extLst>
          </p:cNvPr>
          <p:cNvSpPr>
            <a:spLocks noGrp="1"/>
          </p:cNvSpPr>
          <p:nvPr>
            <p:ph type="title"/>
          </p:nvPr>
        </p:nvSpPr>
        <p:spPr>
          <a:xfrm>
            <a:off x="542693" y="189089"/>
            <a:ext cx="11084311" cy="650970"/>
          </a:xfrm>
        </p:spPr>
        <p:txBody>
          <a:bodyPr>
            <a:normAutofit fontScale="90000"/>
          </a:bodyPr>
          <a:lstStyle/>
          <a:p>
            <a:pPr algn="ctr"/>
            <a:r>
              <a:rPr lang="en-GB" sz="5300" b="1" dirty="0">
                <a:highlight>
                  <a:srgbClr val="FFFF00"/>
                </a:highlight>
                <a:latin typeface="+mn-lt"/>
              </a:rPr>
              <a:t>Abandonments Process </a:t>
            </a:r>
            <a:r>
              <a:rPr lang="en-GB" b="1" dirty="0">
                <a:latin typeface="+mn-lt"/>
              </a:rPr>
              <a:t>– All Clubs</a:t>
            </a:r>
          </a:p>
        </p:txBody>
      </p:sp>
      <p:sp>
        <p:nvSpPr>
          <p:cNvPr id="3" name="Content Placeholder 2">
            <a:extLst>
              <a:ext uri="{FF2B5EF4-FFF2-40B4-BE49-F238E27FC236}">
                <a16:creationId xmlns:a16="http://schemas.microsoft.com/office/drawing/2014/main" id="{9FAA708C-7B66-4E75-B67D-0EE83802E2E1}"/>
              </a:ext>
            </a:extLst>
          </p:cNvPr>
          <p:cNvSpPr>
            <a:spLocks noGrp="1"/>
          </p:cNvSpPr>
          <p:nvPr>
            <p:ph idx="1"/>
          </p:nvPr>
        </p:nvSpPr>
        <p:spPr>
          <a:xfrm>
            <a:off x="624469" y="936702"/>
            <a:ext cx="11084311" cy="4872599"/>
          </a:xfrm>
        </p:spPr>
        <p:txBody>
          <a:bodyPr>
            <a:normAutofit lnSpcReduction="10000"/>
          </a:bodyPr>
          <a:lstStyle/>
          <a:p>
            <a:pPr marL="0" indent="0" algn="ctr">
              <a:lnSpc>
                <a:spcPct val="110000"/>
              </a:lnSpc>
              <a:buNone/>
            </a:pPr>
            <a:r>
              <a:rPr lang="en-GB" sz="3600" b="1" i="1" dirty="0">
                <a:effectLst/>
                <a:highlight>
                  <a:srgbClr val="00FF00"/>
                </a:highlight>
                <a:ea typeface="Calibri" panose="020F0502020204030204" pitchFamily="34" charset="0"/>
                <a:cs typeface="Times New Roman" panose="02020603050405020304" pitchFamily="18" charset="0"/>
              </a:rPr>
              <a:t>This is The Match Officials Decision</a:t>
            </a:r>
            <a:r>
              <a:rPr lang="en-GB" sz="3600" b="1" dirty="0">
                <a:effectLst/>
                <a:ea typeface="Calibri" panose="020F0502020204030204" pitchFamily="34" charset="0"/>
                <a:cs typeface="Times New Roman" panose="02020603050405020304" pitchFamily="18" charset="0"/>
              </a:rPr>
              <a:t>. </a:t>
            </a:r>
          </a:p>
          <a:p>
            <a:pPr marL="0" indent="0" algn="ctr">
              <a:lnSpc>
                <a:spcPct val="110000"/>
              </a:lnSpc>
              <a:buNone/>
            </a:pPr>
            <a:r>
              <a:rPr lang="en-GB" sz="3600" b="1" dirty="0">
                <a:effectLst/>
                <a:ea typeface="Calibri" panose="020F0502020204030204" pitchFamily="34" charset="0"/>
                <a:cs typeface="Times New Roman" panose="02020603050405020304" pitchFamily="18" charset="0"/>
              </a:rPr>
              <a:t>He/She will contact the Football Operation's Manager</a:t>
            </a:r>
          </a:p>
          <a:p>
            <a:pPr marL="0" lvl="0" indent="0" algn="ctr">
              <a:lnSpc>
                <a:spcPct val="110000"/>
              </a:lnSpc>
              <a:spcAft>
                <a:spcPts val="800"/>
              </a:spcAft>
              <a:buNone/>
            </a:pPr>
            <a:r>
              <a:rPr lang="en-GB" sz="3600" b="1" dirty="0">
                <a:ea typeface="Calibri" panose="020F0502020204030204" pitchFamily="34" charset="0"/>
                <a:cs typeface="Times New Roman" panose="02020603050405020304" pitchFamily="18" charset="0"/>
              </a:rPr>
              <a:t>Home Club Completes &amp; Submits a Match Abandonment  Form (Via League Website). This informs League Officers including the UHL Results Officer </a:t>
            </a:r>
          </a:p>
          <a:p>
            <a:pPr marL="0" lvl="0" indent="0" algn="ctr">
              <a:lnSpc>
                <a:spcPct val="110000"/>
              </a:lnSpc>
              <a:spcAft>
                <a:spcPts val="800"/>
              </a:spcAft>
              <a:buNone/>
            </a:pPr>
            <a:r>
              <a:rPr lang="en-GB" sz="3600" b="1" dirty="0">
                <a:ea typeface="Calibri" panose="020F0502020204030204" pitchFamily="34" charset="0"/>
                <a:cs typeface="Times New Roman" panose="02020603050405020304" pitchFamily="18" charset="0"/>
              </a:rPr>
              <a:t>Then complete the SMS text message from FA Full Time with a score as A-A (+ any code required).</a:t>
            </a:r>
            <a:r>
              <a:rPr lang="en-GB" sz="3600" b="1" dirty="0">
                <a:effectLst/>
                <a:ea typeface="Calibri" panose="020F0502020204030204" pitchFamily="34" charset="0"/>
                <a:cs typeface="Times New Roman" panose="02020603050405020304" pitchFamily="18" charset="0"/>
              </a:rPr>
              <a:t> </a:t>
            </a:r>
            <a:endParaRPr lang="en-GB" sz="3600" b="1" dirty="0">
              <a:effectLst/>
              <a:ea typeface="Times New Roman" panose="02020603050405020304" pitchFamily="18" charset="0"/>
            </a:endParaRPr>
          </a:p>
          <a:p>
            <a:pPr marR="6350" indent="0">
              <a:lnSpc>
                <a:spcPct val="110000"/>
              </a:lnSpc>
              <a:spcBef>
                <a:spcPts val="280"/>
              </a:spcBef>
              <a:spcAft>
                <a:spcPts val="0"/>
              </a:spcAft>
              <a:buNone/>
              <a:tabLst>
                <a:tab pos="438785" algn="l"/>
              </a:tabLst>
            </a:pPr>
            <a:endParaRPr lang="en-GB" sz="2000" dirty="0">
              <a:effectLst/>
              <a:latin typeface="Times New Roman" panose="02020603050405020304" pitchFamily="18" charset="0"/>
              <a:ea typeface="Times New Roman" panose="02020603050405020304" pitchFamily="18" charset="0"/>
            </a:endParaRPr>
          </a:p>
          <a:p>
            <a:pPr marL="342900" lvl="0" indent="-342900">
              <a:lnSpc>
                <a:spcPct val="107000"/>
              </a:lnSpc>
              <a:buFont typeface="Calibri" panose="020F0502020204030204" pitchFamily="34" charset="0"/>
              <a:buChar char="-"/>
            </a:pPr>
            <a:endParaRPr lang="en-GB" sz="1200" dirty="0">
              <a:effectLst/>
              <a:latin typeface="Times New Roman" panose="02020603050405020304" pitchFamily="18" charset="0"/>
              <a:ea typeface="Calibri" panose="020F0502020204030204" pitchFamily="34" charset="0"/>
            </a:endParaRPr>
          </a:p>
          <a:p>
            <a:pPr>
              <a:lnSpc>
                <a:spcPct val="107000"/>
              </a:lnSpc>
            </a:pPr>
            <a:endParaRPr lang="en-GB" sz="1600" dirty="0">
              <a:effectLst/>
              <a:latin typeface="Times New Roman" panose="02020603050405020304" pitchFamily="18" charset="0"/>
              <a:ea typeface="Times New Roman" panose="02020603050405020304" pitchFamily="18" charset="0"/>
            </a:endParaRPr>
          </a:p>
          <a:p>
            <a:pPr marL="0" indent="0">
              <a:buNone/>
            </a:pPr>
            <a:endParaRPr lang="en-GB" sz="2000" dirty="0"/>
          </a:p>
        </p:txBody>
      </p:sp>
      <p:pic>
        <p:nvPicPr>
          <p:cNvPr id="4" name="Picture 3">
            <a:extLst>
              <a:ext uri="{FF2B5EF4-FFF2-40B4-BE49-F238E27FC236}">
                <a16:creationId xmlns:a16="http://schemas.microsoft.com/office/drawing/2014/main" id="{34CB936B-F5AF-A8D9-818D-91FA5DAC14D0}"/>
              </a:ext>
            </a:extLst>
          </p:cNvPr>
          <p:cNvPicPr>
            <a:picLocks noChangeAspect="1"/>
          </p:cNvPicPr>
          <p:nvPr/>
        </p:nvPicPr>
        <p:blipFill>
          <a:blip r:embed="rId2"/>
          <a:stretch>
            <a:fillRect/>
          </a:stretch>
        </p:blipFill>
        <p:spPr>
          <a:xfrm>
            <a:off x="1188423" y="5705223"/>
            <a:ext cx="10290940" cy="859611"/>
          </a:xfrm>
          <a:prstGeom prst="rect">
            <a:avLst/>
          </a:prstGeom>
        </p:spPr>
      </p:pic>
    </p:spTree>
    <p:extLst>
      <p:ext uri="{BB962C8B-B14F-4D97-AF65-F5344CB8AC3E}">
        <p14:creationId xmlns:p14="http://schemas.microsoft.com/office/powerpoint/2010/main" val="12304215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EECA7-7851-4E5C-922B-ADFF13D5F29A}"/>
              </a:ext>
            </a:extLst>
          </p:cNvPr>
          <p:cNvSpPr>
            <a:spLocks noGrp="1"/>
          </p:cNvSpPr>
          <p:nvPr>
            <p:ph type="title"/>
          </p:nvPr>
        </p:nvSpPr>
        <p:spPr>
          <a:xfrm>
            <a:off x="838200" y="327102"/>
            <a:ext cx="10515600" cy="646771"/>
          </a:xfrm>
        </p:spPr>
        <p:txBody>
          <a:bodyPr>
            <a:normAutofit fontScale="90000"/>
          </a:bodyPr>
          <a:lstStyle/>
          <a:p>
            <a:pPr algn="ctr"/>
            <a:r>
              <a:rPr lang="en-US" sz="4000" b="1" dirty="0">
                <a:latin typeface="+mn-lt"/>
              </a:rPr>
              <a:t>Match Officials (MO’s) &amp; Referee Observ</a:t>
            </a:r>
            <a:r>
              <a:rPr lang="en-US" b="1" dirty="0">
                <a:latin typeface="+mn-lt"/>
              </a:rPr>
              <a:t>ers</a:t>
            </a:r>
            <a:endParaRPr lang="en-GB" b="1" dirty="0">
              <a:latin typeface="+mn-lt"/>
            </a:endParaRPr>
          </a:p>
        </p:txBody>
      </p:sp>
      <p:sp>
        <p:nvSpPr>
          <p:cNvPr id="3" name="Content Placeholder 2">
            <a:extLst>
              <a:ext uri="{FF2B5EF4-FFF2-40B4-BE49-F238E27FC236}">
                <a16:creationId xmlns:a16="http://schemas.microsoft.com/office/drawing/2014/main" id="{2DE9272B-0BFC-4A9F-8E88-CEDAE7BD8112}"/>
              </a:ext>
            </a:extLst>
          </p:cNvPr>
          <p:cNvSpPr>
            <a:spLocks noGrp="1"/>
          </p:cNvSpPr>
          <p:nvPr>
            <p:ph idx="1"/>
          </p:nvPr>
        </p:nvSpPr>
        <p:spPr>
          <a:xfrm>
            <a:off x="490653" y="973873"/>
            <a:ext cx="11344507" cy="4807979"/>
          </a:xfrm>
        </p:spPr>
        <p:txBody>
          <a:bodyPr>
            <a:normAutofit/>
          </a:bodyPr>
          <a:lstStyle/>
          <a:p>
            <a:endParaRPr lang="en-US" sz="1000" b="1" dirty="0"/>
          </a:p>
          <a:p>
            <a:r>
              <a:rPr lang="en-US" sz="1000" b="1" dirty="0"/>
              <a:t> </a:t>
            </a:r>
            <a:r>
              <a:rPr lang="en-US" sz="2400" b="1" dirty="0"/>
              <a:t>All Referee, Assistant Referee &amp; Referee Observers are assigned to matches using FA Software Systems.</a:t>
            </a:r>
          </a:p>
          <a:p>
            <a:r>
              <a:rPr lang="en-US" sz="2400" b="1" dirty="0"/>
              <a:t>FA Match Officials Admin System (MOAS) advises MO’s for Prem &amp; Div One.</a:t>
            </a:r>
          </a:p>
          <a:p>
            <a:r>
              <a:rPr lang="en-US" sz="2400" b="1" dirty="0"/>
              <a:t>For Div 2 &amp; Veterans games FA Full-Time is used to advise Clubs &amp; Match Official’s</a:t>
            </a:r>
          </a:p>
          <a:p>
            <a:endParaRPr lang="en-GB" sz="2400" b="1" dirty="0"/>
          </a:p>
          <a:p>
            <a:r>
              <a:rPr lang="en-GB" sz="2400" b="1" dirty="0"/>
              <a:t>The administration of MO’s &amp; Observers is handled by;</a:t>
            </a:r>
          </a:p>
          <a:p>
            <a:pPr lvl="1"/>
            <a:endParaRPr lang="en-GB" sz="900" b="1" dirty="0"/>
          </a:p>
          <a:p>
            <a:pPr lvl="1"/>
            <a:r>
              <a:rPr lang="en-GB" b="1" dirty="0"/>
              <a:t>Brian King – Assignment of Referee’s to Premier, Div’ One &amp; Senior Cup Ties</a:t>
            </a:r>
          </a:p>
          <a:p>
            <a:pPr lvl="1"/>
            <a:r>
              <a:rPr lang="en-GB" b="1" dirty="0"/>
              <a:t>Craig Davenport-Assignment of Asst’s to Premier &amp; Div’ One &amp; Ref’s to Div 2.</a:t>
            </a:r>
          </a:p>
          <a:p>
            <a:pPr lvl="1"/>
            <a:r>
              <a:rPr lang="en-GB" b="1" dirty="0"/>
              <a:t>Assignment of Match Observers to Matches, is now handled by The FA.</a:t>
            </a:r>
          </a:p>
        </p:txBody>
      </p:sp>
      <p:pic>
        <p:nvPicPr>
          <p:cNvPr id="4" name="Picture 3">
            <a:extLst>
              <a:ext uri="{FF2B5EF4-FFF2-40B4-BE49-F238E27FC236}">
                <a16:creationId xmlns:a16="http://schemas.microsoft.com/office/drawing/2014/main" id="{0F6217E7-0A74-6B54-CDCE-C3D48C167308}"/>
              </a:ext>
            </a:extLst>
          </p:cNvPr>
          <p:cNvPicPr>
            <a:picLocks noChangeAspect="1"/>
          </p:cNvPicPr>
          <p:nvPr/>
        </p:nvPicPr>
        <p:blipFill>
          <a:blip r:embed="rId2"/>
          <a:stretch>
            <a:fillRect/>
          </a:stretch>
        </p:blipFill>
        <p:spPr>
          <a:xfrm>
            <a:off x="1410407" y="5454321"/>
            <a:ext cx="10290940" cy="859611"/>
          </a:xfrm>
          <a:prstGeom prst="rect">
            <a:avLst/>
          </a:prstGeom>
        </p:spPr>
      </p:pic>
    </p:spTree>
    <p:extLst>
      <p:ext uri="{BB962C8B-B14F-4D97-AF65-F5344CB8AC3E}">
        <p14:creationId xmlns:p14="http://schemas.microsoft.com/office/powerpoint/2010/main" val="29269918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FAA20-444B-77B8-882C-7D0B74BAF919}"/>
              </a:ext>
            </a:extLst>
          </p:cNvPr>
          <p:cNvSpPr>
            <a:spLocks noGrp="1"/>
          </p:cNvSpPr>
          <p:nvPr>
            <p:ph type="title"/>
          </p:nvPr>
        </p:nvSpPr>
        <p:spPr>
          <a:xfrm>
            <a:off x="838200" y="237893"/>
            <a:ext cx="10515600" cy="1371600"/>
          </a:xfrm>
        </p:spPr>
        <p:txBody>
          <a:bodyPr>
            <a:normAutofit fontScale="90000"/>
          </a:bodyPr>
          <a:lstStyle/>
          <a:p>
            <a:r>
              <a:rPr lang="en-GB" b="1" dirty="0">
                <a:latin typeface="+mn-lt"/>
              </a:rPr>
              <a:t>Substitutes - </a:t>
            </a:r>
            <a:r>
              <a:rPr lang="en-GB" sz="3600" b="1" dirty="0">
                <a:latin typeface="+mn-lt"/>
              </a:rPr>
              <a:t>Numbers and ‘Rolling or Not’ </a:t>
            </a:r>
            <a:r>
              <a:rPr lang="en-GB" sz="2400" b="1" dirty="0">
                <a:latin typeface="+mn-lt"/>
              </a:rPr>
              <a:t> </a:t>
            </a:r>
            <a:br>
              <a:rPr lang="en-GB" sz="2400" b="1" dirty="0">
                <a:latin typeface="+mn-lt"/>
              </a:rPr>
            </a:br>
            <a:r>
              <a:rPr lang="en-GB" sz="2400" b="1" dirty="0">
                <a:latin typeface="+mn-lt"/>
              </a:rPr>
              <a:t>Substitutes can normally be used only once and player leaving play takes no further part.</a:t>
            </a:r>
            <a:br>
              <a:rPr lang="en-GB" sz="2400" b="1" dirty="0">
                <a:latin typeface="+mn-lt"/>
              </a:rPr>
            </a:br>
            <a:r>
              <a:rPr lang="en-GB" sz="2400" b="1" dirty="0" err="1">
                <a:latin typeface="+mn-lt"/>
              </a:rPr>
              <a:t>Roling</a:t>
            </a:r>
            <a:r>
              <a:rPr lang="en-GB" sz="2400" b="1" dirty="0">
                <a:latin typeface="+mn-lt"/>
              </a:rPr>
              <a:t> Substitutes </a:t>
            </a:r>
            <a:r>
              <a:rPr lang="en-GB" sz="2400" b="1" dirty="0" err="1">
                <a:latin typeface="+mn-lt"/>
              </a:rPr>
              <a:t>signofies</a:t>
            </a:r>
            <a:r>
              <a:rPr lang="en-GB" sz="2400" b="1" dirty="0">
                <a:latin typeface="+mn-lt"/>
              </a:rPr>
              <a:t> that each player leaving play becomes a usable substitute.</a:t>
            </a:r>
            <a:endParaRPr lang="en-GB" sz="3600" b="1" dirty="0">
              <a:latin typeface="+mn-lt"/>
            </a:endParaRPr>
          </a:p>
        </p:txBody>
      </p:sp>
      <p:pic>
        <p:nvPicPr>
          <p:cNvPr id="4" name="Picture 3">
            <a:extLst>
              <a:ext uri="{FF2B5EF4-FFF2-40B4-BE49-F238E27FC236}">
                <a16:creationId xmlns:a16="http://schemas.microsoft.com/office/drawing/2014/main" id="{C561A38A-C96C-720A-CC35-20BA96898B4E}"/>
              </a:ext>
            </a:extLst>
          </p:cNvPr>
          <p:cNvPicPr>
            <a:picLocks noChangeAspect="1"/>
          </p:cNvPicPr>
          <p:nvPr/>
        </p:nvPicPr>
        <p:blipFill>
          <a:blip r:embed="rId3"/>
          <a:stretch>
            <a:fillRect/>
          </a:stretch>
        </p:blipFill>
        <p:spPr>
          <a:xfrm>
            <a:off x="1292500" y="5633263"/>
            <a:ext cx="10290940" cy="859611"/>
          </a:xfrm>
          <a:prstGeom prst="rect">
            <a:avLst/>
          </a:prstGeom>
        </p:spPr>
      </p:pic>
      <p:graphicFrame>
        <p:nvGraphicFramePr>
          <p:cNvPr id="3" name="Object 2">
            <a:extLst>
              <a:ext uri="{FF2B5EF4-FFF2-40B4-BE49-F238E27FC236}">
                <a16:creationId xmlns:a16="http://schemas.microsoft.com/office/drawing/2014/main" id="{3E93E673-DF3C-2223-DF3D-328950D552C7}"/>
              </a:ext>
            </a:extLst>
          </p:cNvPr>
          <p:cNvGraphicFramePr>
            <a:graphicFrameLocks noChangeAspect="1"/>
          </p:cNvGraphicFramePr>
          <p:nvPr>
            <p:extLst>
              <p:ext uri="{D42A27DB-BD31-4B8C-83A1-F6EECF244321}">
                <p14:modId xmlns:p14="http://schemas.microsoft.com/office/powerpoint/2010/main" val="3679135638"/>
              </p:ext>
            </p:extLst>
          </p:nvPr>
        </p:nvGraphicFramePr>
        <p:xfrm>
          <a:off x="1628079" y="1618785"/>
          <a:ext cx="8794595" cy="3919654"/>
        </p:xfrm>
        <a:graphic>
          <a:graphicData uri="http://schemas.openxmlformats.org/presentationml/2006/ole">
            <mc:AlternateContent xmlns:mc="http://schemas.openxmlformats.org/markup-compatibility/2006">
              <mc:Choice xmlns:v="urn:schemas-microsoft-com:vml" Requires="v">
                <p:oleObj name="Worksheet" r:id="rId4" imgW="5568907" imgH="2651231" progId="Excel.Sheet.12">
                  <p:embed/>
                </p:oleObj>
              </mc:Choice>
              <mc:Fallback>
                <p:oleObj name="Worksheet" r:id="rId4" imgW="5568907" imgH="2651231" progId="Excel.Sheet.12">
                  <p:embed/>
                  <p:pic>
                    <p:nvPicPr>
                      <p:cNvPr id="0" name=""/>
                      <p:cNvPicPr/>
                      <p:nvPr/>
                    </p:nvPicPr>
                    <p:blipFill>
                      <a:blip r:embed="rId5"/>
                      <a:stretch>
                        <a:fillRect/>
                      </a:stretch>
                    </p:blipFill>
                    <p:spPr>
                      <a:xfrm>
                        <a:off x="1628079" y="1618785"/>
                        <a:ext cx="8794595" cy="3919654"/>
                      </a:xfrm>
                      <a:prstGeom prst="rect">
                        <a:avLst/>
                      </a:prstGeom>
                    </p:spPr>
                  </p:pic>
                </p:oleObj>
              </mc:Fallback>
            </mc:AlternateContent>
          </a:graphicData>
        </a:graphic>
      </p:graphicFrame>
    </p:spTree>
    <p:extLst>
      <p:ext uri="{BB962C8B-B14F-4D97-AF65-F5344CB8AC3E}">
        <p14:creationId xmlns:p14="http://schemas.microsoft.com/office/powerpoint/2010/main" val="13146172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F0967-98E5-4A24-99A6-B4F98BE98BA0}"/>
              </a:ext>
            </a:extLst>
          </p:cNvPr>
          <p:cNvSpPr>
            <a:spLocks noGrp="1"/>
          </p:cNvSpPr>
          <p:nvPr>
            <p:ph type="title"/>
          </p:nvPr>
        </p:nvSpPr>
        <p:spPr>
          <a:xfrm>
            <a:off x="838200" y="151075"/>
            <a:ext cx="10515600" cy="604299"/>
          </a:xfrm>
        </p:spPr>
        <p:txBody>
          <a:bodyPr>
            <a:normAutofit fontScale="90000"/>
          </a:bodyPr>
          <a:lstStyle/>
          <a:p>
            <a:pPr algn="ctr"/>
            <a:r>
              <a:rPr kumimoji="0" lang="en-GB" b="1" i="0" u="none" strike="noStrike" kern="1200" cap="none" spc="0" normalizeH="0" baseline="0" noProof="0" dirty="0">
                <a:ln>
                  <a:noFill/>
                </a:ln>
                <a:solidFill>
                  <a:prstClr val="black"/>
                </a:solidFill>
                <a:effectLst/>
                <a:uLnTx/>
                <a:uFillTx/>
                <a:latin typeface="Calibri" panose="020F0502020204030204"/>
                <a:ea typeface="+mj-ea"/>
                <a:cs typeface="+mj-cs"/>
              </a:rPr>
              <a:t>Frequent </a:t>
            </a:r>
            <a:r>
              <a:rPr lang="en-GB" b="1" dirty="0">
                <a:solidFill>
                  <a:prstClr val="black"/>
                </a:solidFill>
                <a:latin typeface="Calibri" panose="020F0502020204030204"/>
              </a:rPr>
              <a:t>&amp; A</a:t>
            </a:r>
            <a:r>
              <a:rPr kumimoji="0" lang="en-GB" b="1" i="0" u="none" strike="noStrike" kern="1200" cap="none" spc="0" normalizeH="0" baseline="0" noProof="0" dirty="0">
                <a:ln>
                  <a:noFill/>
                </a:ln>
                <a:solidFill>
                  <a:prstClr val="black"/>
                </a:solidFill>
                <a:effectLst/>
                <a:uLnTx/>
                <a:uFillTx/>
                <a:latin typeface="Calibri" panose="020F0502020204030204"/>
                <a:ea typeface="+mj-ea"/>
                <a:cs typeface="+mj-cs"/>
              </a:rPr>
              <a:t>voidable issues.</a:t>
            </a:r>
            <a:endParaRPr lang="en-GB" sz="3200" b="1" i="1" dirty="0">
              <a:latin typeface="+mn-lt"/>
            </a:endParaRPr>
          </a:p>
        </p:txBody>
      </p:sp>
      <p:sp>
        <p:nvSpPr>
          <p:cNvPr id="3" name="Content Placeholder 2">
            <a:extLst>
              <a:ext uri="{FF2B5EF4-FFF2-40B4-BE49-F238E27FC236}">
                <a16:creationId xmlns:a16="http://schemas.microsoft.com/office/drawing/2014/main" id="{8688C428-3B63-476B-9EF4-A4A65B5959EF}"/>
              </a:ext>
            </a:extLst>
          </p:cNvPr>
          <p:cNvSpPr>
            <a:spLocks noGrp="1"/>
          </p:cNvSpPr>
          <p:nvPr>
            <p:ph idx="1"/>
          </p:nvPr>
        </p:nvSpPr>
        <p:spPr>
          <a:xfrm>
            <a:off x="421419" y="755375"/>
            <a:ext cx="11436044" cy="4723074"/>
          </a:xfrm>
        </p:spPr>
        <p:txBody>
          <a:bodyPr>
            <a:normAutofit fontScale="25000" lnSpcReduction="20000"/>
          </a:bodyPr>
          <a:lstStyle/>
          <a:p>
            <a:pPr marL="0" indent="0">
              <a:buNone/>
            </a:pPr>
            <a:r>
              <a:rPr lang="en-US" sz="11200" b="1" dirty="0">
                <a:highlight>
                  <a:srgbClr val="00FF00"/>
                </a:highlight>
              </a:rPr>
              <a:t>Before the game  </a:t>
            </a:r>
            <a:r>
              <a:rPr lang="en-US" sz="11200" b="1" dirty="0"/>
              <a:t>-  </a:t>
            </a:r>
            <a:r>
              <a:rPr lang="en-US" sz="11200" b="1" i="1" dirty="0">
                <a:solidFill>
                  <a:prstClr val="black"/>
                </a:solidFill>
              </a:rPr>
              <a:t>Resolve P</a:t>
            </a:r>
            <a:r>
              <a:rPr kumimoji="0" lang="en-US" sz="11200" b="1" i="1" u="none" strike="noStrike" kern="1200" cap="none" spc="0" normalizeH="0" baseline="0" noProof="0" dirty="0">
                <a:ln>
                  <a:noFill/>
                </a:ln>
                <a:solidFill>
                  <a:prstClr val="black"/>
                </a:solidFill>
                <a:effectLst/>
                <a:uLnTx/>
                <a:uFillTx/>
                <a:ea typeface="+mn-ea"/>
                <a:cs typeface="+mn-cs"/>
              </a:rPr>
              <a:t>layer Registration Issues with WGS &amp; FT. Resolve any unfulfilled Parental Consent Form issues. The aim is NO FREE WEEKENDS. Fixtures can be added at 6 days notice. </a:t>
            </a:r>
            <a:r>
              <a:rPr kumimoji="0" lang="en-US" sz="1000" b="1" i="1" u="none" strike="noStrike" kern="1200" cap="none" spc="0" normalizeH="0" baseline="0" noProof="0" dirty="0">
                <a:ln>
                  <a:noFill/>
                </a:ln>
                <a:solidFill>
                  <a:prstClr val="black"/>
                </a:solidFill>
                <a:effectLst/>
                <a:uLnTx/>
                <a:uFillTx/>
                <a:ea typeface="+mn-ea"/>
                <a:cs typeface="+mn-cs"/>
              </a:rPr>
              <a:t> </a:t>
            </a:r>
          </a:p>
          <a:p>
            <a:pPr marL="0" indent="0">
              <a:buNone/>
            </a:pPr>
            <a:r>
              <a:rPr kumimoji="0" lang="en-US" sz="1000" b="1" i="1" u="none" strike="noStrike" kern="1200" cap="none" spc="0" normalizeH="0" baseline="0" noProof="0" dirty="0">
                <a:ln>
                  <a:noFill/>
                </a:ln>
                <a:solidFill>
                  <a:prstClr val="black"/>
                </a:solidFill>
                <a:effectLst/>
                <a:uLnTx/>
                <a:uFillTx/>
                <a:ea typeface="+mn-ea"/>
                <a:cs typeface="+mn-cs"/>
              </a:rPr>
              <a:t> </a:t>
            </a:r>
            <a:endParaRPr lang="en-US" sz="11200" b="1" i="1" dirty="0">
              <a:solidFill>
                <a:prstClr val="black"/>
              </a:solidFill>
            </a:endParaRPr>
          </a:p>
          <a:p>
            <a:pPr marL="0" indent="0">
              <a:buNone/>
            </a:pPr>
            <a:r>
              <a:rPr lang="en-US" sz="11200" b="1" dirty="0">
                <a:highlight>
                  <a:srgbClr val="00FF00"/>
                </a:highlight>
              </a:rPr>
              <a:t>At the Game </a:t>
            </a:r>
            <a:r>
              <a:rPr lang="en-US" sz="11200" b="1" dirty="0"/>
              <a:t>– </a:t>
            </a:r>
            <a:r>
              <a:rPr lang="en-US" sz="11200" b="1" i="1" dirty="0"/>
              <a:t>Attending MO pre match meeting. Use only</a:t>
            </a:r>
            <a:r>
              <a:rPr kumimoji="0" lang="en-US" sz="11200" b="1" i="1" u="none" strike="noStrike" kern="1200" cap="none" spc="0" normalizeH="0" baseline="0" noProof="0" dirty="0">
                <a:ln>
                  <a:noFill/>
                </a:ln>
                <a:solidFill>
                  <a:prstClr val="black"/>
                </a:solidFill>
                <a:effectLst/>
                <a:uLnTx/>
                <a:uFillTx/>
                <a:ea typeface="+mn-ea"/>
                <a:cs typeface="+mn-cs"/>
              </a:rPr>
              <a:t> UHL logoed equipment e.g. Match Balls, Bibs etc.…. Use the UHL Substitute Board Ensure Host Club meets FA needs for Medical support </a:t>
            </a:r>
            <a:r>
              <a:rPr kumimoji="0" lang="en-US" sz="1000" b="1" i="1" u="none" strike="noStrike" kern="1200" cap="none" spc="0" normalizeH="0" baseline="0" noProof="0" dirty="0">
                <a:ln>
                  <a:noFill/>
                </a:ln>
                <a:solidFill>
                  <a:prstClr val="black"/>
                </a:solidFill>
                <a:effectLst/>
                <a:uLnTx/>
                <a:uFillTx/>
                <a:ea typeface="+mn-ea"/>
                <a:cs typeface="+mn-cs"/>
              </a:rPr>
              <a:t> </a:t>
            </a:r>
          </a:p>
          <a:p>
            <a:pPr marL="0" indent="0">
              <a:buNone/>
            </a:pPr>
            <a:r>
              <a:rPr kumimoji="0" lang="en-US" sz="1000" b="1" i="1" u="none" strike="noStrike" kern="1200" cap="none" spc="0" normalizeH="0" baseline="0" noProof="0" dirty="0">
                <a:ln>
                  <a:noFill/>
                </a:ln>
                <a:solidFill>
                  <a:prstClr val="black"/>
                </a:solidFill>
                <a:effectLst/>
                <a:uLnTx/>
                <a:uFillTx/>
                <a:ea typeface="+mn-ea"/>
                <a:cs typeface="+mn-cs"/>
              </a:rPr>
              <a:t> </a:t>
            </a:r>
            <a:endParaRPr lang="en-US" sz="11200" b="1" i="1" dirty="0">
              <a:highlight>
                <a:srgbClr val="00FF00"/>
              </a:highlight>
            </a:endParaRPr>
          </a:p>
          <a:p>
            <a:pPr marL="0" indent="0">
              <a:buNone/>
            </a:pPr>
            <a:r>
              <a:rPr lang="en-US" sz="11200" b="1" dirty="0">
                <a:highlight>
                  <a:srgbClr val="00FF00"/>
                </a:highlight>
              </a:rPr>
              <a:t>Match </a:t>
            </a:r>
            <a:r>
              <a:rPr lang="en-US" sz="11200" b="1" dirty="0" err="1">
                <a:highlight>
                  <a:srgbClr val="00FF00"/>
                </a:highlight>
              </a:rPr>
              <a:t>Programme</a:t>
            </a:r>
            <a:r>
              <a:rPr lang="en-US" sz="11200" b="1" dirty="0">
                <a:highlight>
                  <a:srgbClr val="00FF00"/>
                </a:highlight>
              </a:rPr>
              <a:t> </a:t>
            </a:r>
            <a:r>
              <a:rPr lang="en-US" sz="11200" b="1" dirty="0"/>
              <a:t>Ensure all </a:t>
            </a:r>
            <a:r>
              <a:rPr lang="en-US" sz="11200" b="1" i="1" dirty="0"/>
              <a:t>Sponsors adverts are included. Place copies in MO Dressing Room. Submit a copy of each </a:t>
            </a:r>
            <a:r>
              <a:rPr lang="en-US" sz="11200" b="1" i="1" dirty="0" err="1"/>
              <a:t>programme</a:t>
            </a:r>
            <a:r>
              <a:rPr lang="en-US" sz="11200" b="1" i="1" dirty="0"/>
              <a:t> to League Secretary. </a:t>
            </a:r>
            <a:r>
              <a:rPr lang="en-US" sz="1000" b="1" i="1" dirty="0"/>
              <a:t>  </a:t>
            </a:r>
          </a:p>
          <a:p>
            <a:pPr marL="0" indent="0">
              <a:buNone/>
            </a:pPr>
            <a:r>
              <a:rPr lang="en-US" sz="1000" b="1" i="1" dirty="0"/>
              <a:t> </a:t>
            </a:r>
            <a:endParaRPr lang="en-US" sz="11200" b="1" i="1"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1200" b="1" dirty="0">
                <a:highlight>
                  <a:srgbClr val="00FF00"/>
                </a:highlight>
              </a:rPr>
              <a:t>Match Reporting</a:t>
            </a:r>
            <a:r>
              <a:rPr lang="en-US" sz="11200" b="1" dirty="0">
                <a:solidFill>
                  <a:prstClr val="black"/>
                </a:solidFill>
                <a:highlight>
                  <a:srgbClr val="00FF00"/>
                </a:highlight>
              </a:rPr>
              <a:t> </a:t>
            </a:r>
            <a:r>
              <a:rPr kumimoji="0" lang="en-US" sz="11200" b="1" i="0" u="none" strike="noStrike" kern="1200" cap="none" spc="0" normalizeH="0" baseline="0" noProof="0" dirty="0">
                <a:ln>
                  <a:noFill/>
                </a:ln>
                <a:solidFill>
                  <a:prstClr val="black"/>
                </a:solidFill>
                <a:effectLst/>
                <a:uLnTx/>
                <a:uFillTx/>
                <a:ea typeface="+mn-ea"/>
                <a:cs typeface="+mn-cs"/>
              </a:rPr>
              <a:t>– Clubs have tried to </a:t>
            </a:r>
            <a:r>
              <a:rPr lang="en-US" sz="11200" b="1" i="1" dirty="0">
                <a:solidFill>
                  <a:prstClr val="black"/>
                </a:solidFill>
              </a:rPr>
              <a:t>use a</a:t>
            </a:r>
            <a:r>
              <a:rPr kumimoji="0" lang="en-US" sz="11200" b="1" i="1" u="none" strike="noStrike" kern="1200" cap="none" spc="0" normalizeH="0" baseline="0" noProof="0" dirty="0">
                <a:ln>
                  <a:noFill/>
                </a:ln>
                <a:solidFill>
                  <a:prstClr val="black"/>
                </a:solidFill>
                <a:effectLst/>
                <a:uLnTx/>
                <a:uFillTx/>
                <a:ea typeface="+mn-ea"/>
                <a:cs typeface="+mn-cs"/>
              </a:rPr>
              <a:t> wrong Website. Make sure all Visitors information is included on the 60 Min Form, </a:t>
            </a:r>
            <a:r>
              <a:rPr kumimoji="0" lang="en-US" sz="11200" b="1" i="0" u="none" strike="noStrike" kern="1200" cap="none" spc="0" normalizeH="0" baseline="0" noProof="0" dirty="0">
                <a:ln>
                  <a:noFill/>
                </a:ln>
                <a:solidFill>
                  <a:prstClr val="black"/>
                </a:solidFill>
                <a:effectLst/>
                <a:uLnTx/>
                <a:uFillTx/>
                <a:ea typeface="+mn-ea"/>
                <a:cs typeface="+mn-cs"/>
              </a:rPr>
              <a:t>Respond to Result SMS in time and in correct format. </a:t>
            </a:r>
            <a:r>
              <a:rPr lang="en-US" sz="11200" b="1" dirty="0">
                <a:solidFill>
                  <a:prstClr val="black"/>
                </a:solidFill>
              </a:rPr>
              <a:t>Make sure </a:t>
            </a:r>
            <a:r>
              <a:rPr kumimoji="0" lang="en-US" sz="11200" b="1" i="0" u="none" strike="noStrike" kern="1200" cap="none" spc="0" normalizeH="0" baseline="0" noProof="0" dirty="0">
                <a:ln>
                  <a:noFill/>
                </a:ln>
                <a:solidFill>
                  <a:prstClr val="black"/>
                </a:solidFill>
                <a:effectLst/>
                <a:uLnTx/>
                <a:uFillTx/>
                <a:ea typeface="+mn-ea"/>
                <a:cs typeface="+mn-cs"/>
              </a:rPr>
              <a:t>72 Hour form is submitted on time. Make sure that all </a:t>
            </a:r>
            <a:r>
              <a:rPr lang="en-US" sz="11200" b="1" i="1" dirty="0">
                <a:solidFill>
                  <a:prstClr val="black"/>
                </a:solidFill>
              </a:rPr>
              <a:t>Ye</a:t>
            </a:r>
            <a:r>
              <a:rPr lang="en-US" sz="11200" b="1" i="1" dirty="0"/>
              <a:t>llow &amp; Red Cards are recorded as well as all </a:t>
            </a:r>
            <a:r>
              <a:rPr kumimoji="0" lang="en-US" sz="11200" b="1" i="1" u="none" strike="noStrike" kern="1200" cap="none" spc="0" normalizeH="0" baseline="0" noProof="0" dirty="0">
                <a:ln>
                  <a:noFill/>
                </a:ln>
                <a:solidFill>
                  <a:prstClr val="black"/>
                </a:solidFill>
                <a:effectLst/>
                <a:uLnTx/>
                <a:uFillTx/>
                <a:ea typeface="+mn-ea"/>
                <a:cs typeface="+mn-cs"/>
              </a:rPr>
              <a:t>substitutes including those that do not play</a:t>
            </a:r>
            <a:r>
              <a:rPr lang="en-US" sz="11200" b="1" dirty="0"/>
              <a:t>	</a:t>
            </a:r>
            <a:r>
              <a:rPr lang="en-US" sz="1000" b="1" dirty="0"/>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000" b="1" dirty="0"/>
              <a:t> </a:t>
            </a:r>
            <a:endParaRPr lang="en-US" sz="11200" b="1"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1200" b="1" dirty="0">
                <a:highlight>
                  <a:srgbClr val="00FF00"/>
                </a:highlight>
              </a:rPr>
              <a:t>Processes </a:t>
            </a:r>
            <a:r>
              <a:rPr lang="en-US" sz="11200" b="1" dirty="0"/>
              <a:t>- </a:t>
            </a:r>
            <a:r>
              <a:rPr lang="en-US" sz="11200" b="1" dirty="0">
                <a:solidFill>
                  <a:prstClr val="black"/>
                </a:solidFill>
              </a:rPr>
              <a:t>F</a:t>
            </a:r>
            <a:r>
              <a:rPr kumimoji="0" lang="en-US" sz="11200" b="1" i="0" u="none" strike="noStrike" kern="1200" cap="none" spc="0" normalizeH="0" baseline="0" noProof="0" dirty="0">
                <a:ln>
                  <a:noFill/>
                </a:ln>
                <a:solidFill>
                  <a:prstClr val="black"/>
                </a:solidFill>
                <a:effectLst/>
                <a:uLnTx/>
                <a:uFillTx/>
                <a:ea typeface="+mn-ea"/>
                <a:cs typeface="+mn-cs"/>
              </a:rPr>
              <a:t>ollow League Directives </a:t>
            </a:r>
            <a:r>
              <a:rPr lang="en-US" sz="11200" b="1" dirty="0">
                <a:solidFill>
                  <a:prstClr val="black"/>
                </a:solidFill>
              </a:rPr>
              <a:t>especially </a:t>
            </a:r>
            <a:r>
              <a:rPr kumimoji="0" lang="en-US" sz="11200" b="1" i="0" u="none" strike="noStrike" kern="1200" cap="none" spc="0" normalizeH="0" baseline="0" noProof="0" dirty="0">
                <a:ln>
                  <a:noFill/>
                </a:ln>
                <a:solidFill>
                  <a:prstClr val="black"/>
                </a:solidFill>
                <a:effectLst/>
                <a:uLnTx/>
                <a:uFillTx/>
                <a:ea typeface="+mn-ea"/>
                <a:cs typeface="+mn-cs"/>
              </a:rPr>
              <a:t>for Match Postponements.</a:t>
            </a:r>
            <a:r>
              <a:rPr lang="en-US" sz="12800" b="1" dirty="0"/>
              <a:t>				</a:t>
            </a:r>
          </a:p>
          <a:p>
            <a:pPr marL="0" indent="0">
              <a:buNone/>
            </a:pPr>
            <a:r>
              <a:rPr lang="en-US" sz="3200" b="1" dirty="0"/>
              <a:t>					</a:t>
            </a:r>
          </a:p>
          <a:p>
            <a:pPr marL="0" indent="0">
              <a:buNone/>
            </a:pPr>
            <a:endParaRPr lang="en-US" sz="2400" b="1" dirty="0"/>
          </a:p>
          <a:p>
            <a:pPr marL="0" indent="0">
              <a:buNone/>
            </a:pPr>
            <a:endParaRPr lang="en-US" sz="2400" b="1" dirty="0"/>
          </a:p>
          <a:p>
            <a:pPr marL="0" indent="0">
              <a:buNone/>
            </a:pPr>
            <a:endParaRPr lang="en-US" sz="2400" b="1" dirty="0"/>
          </a:p>
          <a:p>
            <a:pPr marL="0" indent="0">
              <a:buNone/>
            </a:pPr>
            <a:endParaRPr lang="en-US" sz="2400" b="1" dirty="0"/>
          </a:p>
          <a:p>
            <a:pPr marL="0" indent="0">
              <a:buNone/>
            </a:pPr>
            <a:endParaRPr lang="en-US" sz="2400" b="1" dirty="0"/>
          </a:p>
          <a:p>
            <a:endParaRPr lang="en-GB" dirty="0"/>
          </a:p>
        </p:txBody>
      </p:sp>
    </p:spTree>
    <p:extLst>
      <p:ext uri="{BB962C8B-B14F-4D97-AF65-F5344CB8AC3E}">
        <p14:creationId xmlns:p14="http://schemas.microsoft.com/office/powerpoint/2010/main" val="40383095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D6F0C-87BB-4DD6-B6E3-5FCAD74413A3}"/>
              </a:ext>
            </a:extLst>
          </p:cNvPr>
          <p:cNvSpPr>
            <a:spLocks noGrp="1"/>
          </p:cNvSpPr>
          <p:nvPr>
            <p:ph type="title"/>
          </p:nvPr>
        </p:nvSpPr>
        <p:spPr>
          <a:xfrm>
            <a:off x="888557" y="155730"/>
            <a:ext cx="10515600" cy="659958"/>
          </a:xfrm>
        </p:spPr>
        <p:txBody>
          <a:bodyPr>
            <a:normAutofit fontScale="90000"/>
          </a:bodyPr>
          <a:lstStyle/>
          <a:p>
            <a:pPr algn="ctr"/>
            <a:r>
              <a:rPr lang="en-US" b="1" dirty="0">
                <a:latin typeface="+mn-lt"/>
              </a:rPr>
              <a:t>Should you need further assistance?</a:t>
            </a:r>
            <a:endParaRPr lang="en-GB" b="1" dirty="0">
              <a:latin typeface="+mn-lt"/>
            </a:endParaRPr>
          </a:p>
        </p:txBody>
      </p:sp>
      <p:sp>
        <p:nvSpPr>
          <p:cNvPr id="3" name="Content Placeholder 2">
            <a:extLst>
              <a:ext uri="{FF2B5EF4-FFF2-40B4-BE49-F238E27FC236}">
                <a16:creationId xmlns:a16="http://schemas.microsoft.com/office/drawing/2014/main" id="{C789465F-16CF-407B-9378-22E8AB66BB68}"/>
              </a:ext>
            </a:extLst>
          </p:cNvPr>
          <p:cNvSpPr>
            <a:spLocks noGrp="1"/>
          </p:cNvSpPr>
          <p:nvPr>
            <p:ph idx="1"/>
          </p:nvPr>
        </p:nvSpPr>
        <p:spPr>
          <a:xfrm>
            <a:off x="532737" y="882596"/>
            <a:ext cx="11227241" cy="4818582"/>
          </a:xfrm>
        </p:spPr>
        <p:txBody>
          <a:bodyPr>
            <a:normAutofit lnSpcReduction="10000"/>
          </a:bodyPr>
          <a:lstStyle/>
          <a:p>
            <a:pPr marL="0" indent="0" algn="ctr">
              <a:buNone/>
            </a:pPr>
            <a:endParaRPr lang="en-US" sz="3500" b="1" i="1" dirty="0"/>
          </a:p>
          <a:p>
            <a:pPr marL="0" indent="0" algn="ctr">
              <a:buNone/>
            </a:pPr>
            <a:endParaRPr lang="en-US" sz="3500" b="1" i="1" dirty="0"/>
          </a:p>
          <a:p>
            <a:pPr marL="0" indent="0" algn="ctr">
              <a:buNone/>
            </a:pPr>
            <a:endParaRPr lang="en-US" sz="3500" b="1" i="1" dirty="0"/>
          </a:p>
          <a:p>
            <a:pPr marL="0" indent="0" algn="ctr">
              <a:buNone/>
            </a:pPr>
            <a:endParaRPr lang="en-US" sz="3500" b="1" i="1" dirty="0"/>
          </a:p>
          <a:p>
            <a:pPr marL="0" indent="0" algn="ctr">
              <a:buNone/>
            </a:pPr>
            <a:endParaRPr lang="en-US" sz="3500" b="1" i="1" dirty="0"/>
          </a:p>
          <a:p>
            <a:pPr marL="0" indent="0" algn="ctr">
              <a:buNone/>
            </a:pPr>
            <a:endParaRPr lang="en-US" sz="3500" b="1" i="1" dirty="0"/>
          </a:p>
          <a:p>
            <a:pPr marL="0" indent="0">
              <a:buNone/>
            </a:pPr>
            <a:endParaRPr lang="en-US" b="1" i="1" dirty="0"/>
          </a:p>
          <a:p>
            <a:pPr marL="0" indent="0" algn="ctr">
              <a:buNone/>
            </a:pPr>
            <a:r>
              <a:rPr lang="en-US" b="1" i="1" dirty="0"/>
              <a:t>Thank you for taking your time to read this.</a:t>
            </a:r>
          </a:p>
          <a:p>
            <a:pPr marL="0" indent="0" algn="ctr">
              <a:buNone/>
            </a:pPr>
            <a:r>
              <a:rPr lang="en-US" b="1" i="1" dirty="0"/>
              <a:t>Good luck for the upcoming season</a:t>
            </a:r>
            <a:r>
              <a:rPr lang="en-US" b="1" dirty="0"/>
              <a:t>.</a:t>
            </a:r>
            <a:endParaRPr lang="en-GB" b="1" dirty="0"/>
          </a:p>
        </p:txBody>
      </p:sp>
      <p:pic>
        <p:nvPicPr>
          <p:cNvPr id="4" name="Picture 3">
            <a:extLst>
              <a:ext uri="{FF2B5EF4-FFF2-40B4-BE49-F238E27FC236}">
                <a16:creationId xmlns:a16="http://schemas.microsoft.com/office/drawing/2014/main" id="{8BA9F7A9-D26C-E4DA-95EA-34298B617754}"/>
              </a:ext>
            </a:extLst>
          </p:cNvPr>
          <p:cNvPicPr>
            <a:picLocks noChangeAspect="1"/>
          </p:cNvPicPr>
          <p:nvPr/>
        </p:nvPicPr>
        <p:blipFill>
          <a:blip r:embed="rId2"/>
          <a:stretch>
            <a:fillRect/>
          </a:stretch>
        </p:blipFill>
        <p:spPr>
          <a:xfrm>
            <a:off x="1693946" y="5701178"/>
            <a:ext cx="10290940" cy="859611"/>
          </a:xfrm>
          <a:prstGeom prst="rect">
            <a:avLst/>
          </a:prstGeom>
        </p:spPr>
      </p:pic>
      <p:graphicFrame>
        <p:nvGraphicFramePr>
          <p:cNvPr id="5" name="Object 4">
            <a:extLst>
              <a:ext uri="{FF2B5EF4-FFF2-40B4-BE49-F238E27FC236}">
                <a16:creationId xmlns:a16="http://schemas.microsoft.com/office/drawing/2014/main" id="{BDA0BD51-D417-EA80-C217-81D307973545}"/>
              </a:ext>
            </a:extLst>
          </p:cNvPr>
          <p:cNvGraphicFramePr>
            <a:graphicFrameLocks noChangeAspect="1"/>
          </p:cNvGraphicFramePr>
          <p:nvPr>
            <p:extLst>
              <p:ext uri="{D42A27DB-BD31-4B8C-83A1-F6EECF244321}">
                <p14:modId xmlns:p14="http://schemas.microsoft.com/office/powerpoint/2010/main" val="98188369"/>
              </p:ext>
            </p:extLst>
          </p:nvPr>
        </p:nvGraphicFramePr>
        <p:xfrm>
          <a:off x="1412489" y="1063084"/>
          <a:ext cx="9686692" cy="3464312"/>
        </p:xfrm>
        <a:graphic>
          <a:graphicData uri="http://schemas.openxmlformats.org/presentationml/2006/ole">
            <mc:AlternateContent xmlns:mc="http://schemas.openxmlformats.org/markup-compatibility/2006">
              <mc:Choice xmlns:v="urn:schemas-microsoft-com:vml" Requires="v">
                <p:oleObj name="Worksheet" r:id="rId3" imgW="5845214" imgH="1631913" progId="Excel.Sheet.12">
                  <p:embed/>
                </p:oleObj>
              </mc:Choice>
              <mc:Fallback>
                <p:oleObj name="Worksheet" r:id="rId3" imgW="5845214" imgH="1631913" progId="Excel.Sheet.12">
                  <p:embed/>
                  <p:pic>
                    <p:nvPicPr>
                      <p:cNvPr id="0" name=""/>
                      <p:cNvPicPr/>
                      <p:nvPr/>
                    </p:nvPicPr>
                    <p:blipFill>
                      <a:blip r:embed="rId4"/>
                      <a:stretch>
                        <a:fillRect/>
                      </a:stretch>
                    </p:blipFill>
                    <p:spPr>
                      <a:xfrm>
                        <a:off x="1412489" y="1063084"/>
                        <a:ext cx="9686692" cy="3464312"/>
                      </a:xfrm>
                      <a:prstGeom prst="rect">
                        <a:avLst/>
                      </a:prstGeom>
                    </p:spPr>
                  </p:pic>
                </p:oleObj>
              </mc:Fallback>
            </mc:AlternateContent>
          </a:graphicData>
        </a:graphic>
      </p:graphicFrame>
    </p:spTree>
    <p:extLst>
      <p:ext uri="{BB962C8B-B14F-4D97-AF65-F5344CB8AC3E}">
        <p14:creationId xmlns:p14="http://schemas.microsoft.com/office/powerpoint/2010/main" val="2059502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0CC51-133B-C951-A6F6-C2062361CF3A}"/>
              </a:ext>
            </a:extLst>
          </p:cNvPr>
          <p:cNvSpPr>
            <a:spLocks noGrp="1"/>
          </p:cNvSpPr>
          <p:nvPr>
            <p:ph type="title"/>
          </p:nvPr>
        </p:nvSpPr>
        <p:spPr>
          <a:xfrm>
            <a:off x="838200" y="365126"/>
            <a:ext cx="10515600" cy="2595424"/>
          </a:xfrm>
        </p:spPr>
        <p:txBody>
          <a:bodyPr>
            <a:normAutofit/>
          </a:bodyPr>
          <a:lstStyle/>
          <a:p>
            <a:pPr algn="ctr"/>
            <a:r>
              <a:rPr lang="en-GB" b="1" dirty="0">
                <a:latin typeface="+mn-lt"/>
              </a:rPr>
              <a:t>Uhlsport Hellenic League</a:t>
            </a:r>
            <a:br>
              <a:rPr lang="en-GB" b="1" dirty="0">
                <a:latin typeface="+mn-lt"/>
              </a:rPr>
            </a:br>
            <a:br>
              <a:rPr lang="en-GB" b="1" dirty="0">
                <a:latin typeface="+mn-lt"/>
              </a:rPr>
            </a:br>
            <a:r>
              <a:rPr kumimoji="0" lang="en-GB" sz="3200" b="1" i="0" u="none" strike="noStrike" kern="1200" cap="none" spc="0" normalizeH="0" baseline="0" noProof="0" dirty="0">
                <a:ln>
                  <a:noFill/>
                </a:ln>
                <a:solidFill>
                  <a:prstClr val="black"/>
                </a:solidFill>
                <a:effectLst/>
                <a:uLnTx/>
                <a:uFillTx/>
                <a:latin typeface="Calibri" panose="020F0502020204030204"/>
                <a:ea typeface="+mj-ea"/>
                <a:cs typeface="+mj-cs"/>
              </a:rPr>
              <a:t>Club Administration assistance</a:t>
            </a:r>
            <a:br>
              <a:rPr kumimoji="0" lang="en-GB" sz="3200" b="1" i="0" u="none" strike="noStrike" kern="1200" cap="none" spc="0" normalizeH="0" baseline="0" noProof="0" dirty="0">
                <a:ln>
                  <a:noFill/>
                </a:ln>
                <a:solidFill>
                  <a:prstClr val="black"/>
                </a:solidFill>
                <a:effectLst/>
                <a:uLnTx/>
                <a:uFillTx/>
                <a:latin typeface="Calibri" panose="020F0502020204030204"/>
                <a:ea typeface="+mj-ea"/>
                <a:cs typeface="+mj-cs"/>
              </a:rPr>
            </a:br>
            <a:r>
              <a:rPr kumimoji="0" lang="en-GB" sz="2400" b="1" i="0" u="none" strike="noStrike" kern="1200" cap="none" spc="0" normalizeH="0" baseline="0" noProof="0" dirty="0">
                <a:ln>
                  <a:noFill/>
                </a:ln>
                <a:solidFill>
                  <a:prstClr val="black"/>
                </a:solidFill>
                <a:effectLst/>
                <a:uLnTx/>
                <a:uFillTx/>
                <a:latin typeface="Calibri" panose="020F0502020204030204"/>
                <a:ea typeface="+mj-ea"/>
                <a:cs typeface="+mj-cs"/>
              </a:rPr>
              <a:t>(June 2023)</a:t>
            </a:r>
            <a:endParaRPr lang="en-GB" sz="2400" b="1" dirty="0">
              <a:latin typeface="+mn-lt"/>
            </a:endParaRPr>
          </a:p>
        </p:txBody>
      </p:sp>
      <p:pic>
        <p:nvPicPr>
          <p:cNvPr id="4" name="Content Placeholder 3">
            <a:extLst>
              <a:ext uri="{FF2B5EF4-FFF2-40B4-BE49-F238E27FC236}">
                <a16:creationId xmlns:a16="http://schemas.microsoft.com/office/drawing/2014/main" id="{1BED1AD7-9512-0466-51B5-871AC4A376C4}"/>
              </a:ext>
            </a:extLst>
          </p:cNvPr>
          <p:cNvPicPr>
            <a:picLocks noGrp="1" noChangeAspect="1"/>
          </p:cNvPicPr>
          <p:nvPr>
            <p:ph idx="1"/>
          </p:nvPr>
        </p:nvPicPr>
        <p:blipFill>
          <a:blip r:embed="rId2"/>
          <a:stretch>
            <a:fillRect/>
          </a:stretch>
        </p:blipFill>
        <p:spPr>
          <a:xfrm>
            <a:off x="456948" y="345319"/>
            <a:ext cx="2117052" cy="2595424"/>
          </a:xfrm>
          <a:prstGeom prst="rect">
            <a:avLst/>
          </a:prstGeom>
        </p:spPr>
      </p:pic>
      <p:pic>
        <p:nvPicPr>
          <p:cNvPr id="5" name="Picture 4">
            <a:extLst>
              <a:ext uri="{FF2B5EF4-FFF2-40B4-BE49-F238E27FC236}">
                <a16:creationId xmlns:a16="http://schemas.microsoft.com/office/drawing/2014/main" id="{A66DAFBF-1FC5-366D-15EA-DBE4C4B67EB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24513" y="365125"/>
            <a:ext cx="2210539" cy="2595424"/>
          </a:xfrm>
          <a:prstGeom prst="rect">
            <a:avLst/>
          </a:prstGeom>
          <a:noFill/>
          <a:ln>
            <a:noFill/>
          </a:ln>
        </p:spPr>
      </p:pic>
      <p:pic>
        <p:nvPicPr>
          <p:cNvPr id="3" name="Picture 2">
            <a:extLst>
              <a:ext uri="{FF2B5EF4-FFF2-40B4-BE49-F238E27FC236}">
                <a16:creationId xmlns:a16="http://schemas.microsoft.com/office/drawing/2014/main" id="{EFBD618B-DC66-E64F-6D09-694C091DEC6E}"/>
              </a:ext>
            </a:extLst>
          </p:cNvPr>
          <p:cNvPicPr>
            <a:picLocks noChangeAspect="1"/>
          </p:cNvPicPr>
          <p:nvPr/>
        </p:nvPicPr>
        <p:blipFill>
          <a:blip r:embed="rId4"/>
          <a:stretch>
            <a:fillRect/>
          </a:stretch>
        </p:blipFill>
        <p:spPr>
          <a:xfrm>
            <a:off x="1570612" y="5645005"/>
            <a:ext cx="10284843" cy="944962"/>
          </a:xfrm>
          <a:prstGeom prst="rect">
            <a:avLst/>
          </a:prstGeom>
        </p:spPr>
      </p:pic>
      <p:sp>
        <p:nvSpPr>
          <p:cNvPr id="7" name="TextBox 6">
            <a:extLst>
              <a:ext uri="{FF2B5EF4-FFF2-40B4-BE49-F238E27FC236}">
                <a16:creationId xmlns:a16="http://schemas.microsoft.com/office/drawing/2014/main" id="{E028908A-EF0D-A5CE-65A3-AC36BB723DFD}"/>
              </a:ext>
            </a:extLst>
          </p:cNvPr>
          <p:cNvSpPr txBox="1"/>
          <p:nvPr/>
        </p:nvSpPr>
        <p:spPr>
          <a:xfrm>
            <a:off x="676507" y="3137210"/>
            <a:ext cx="11058545" cy="252376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1" u="none" strike="noStrike" kern="1200" cap="none" spc="0" normalizeH="0" baseline="0" noProof="0" dirty="0">
                <a:ln>
                  <a:noFill/>
                </a:ln>
                <a:solidFill>
                  <a:prstClr val="black"/>
                </a:solidFill>
                <a:effectLst/>
                <a:uLnTx/>
                <a:uFillTx/>
                <a:latin typeface="Calibri" panose="020F0502020204030204"/>
                <a:ea typeface="+mn-ea"/>
                <a:cs typeface="+mn-cs"/>
              </a:rPr>
              <a:t>This document should be used in conjunction with</a:t>
            </a:r>
          </a:p>
          <a:p>
            <a:pPr marL="457200" marR="0" lvl="0" indent="-457200" algn="ctr" defTabSz="914400" rtl="0" eaLnBrk="1" fontAlgn="auto" latinLnBrk="0" hangingPunct="1">
              <a:lnSpc>
                <a:spcPct val="100000"/>
              </a:lnSpc>
              <a:spcBef>
                <a:spcPts val="0"/>
              </a:spcBef>
              <a:spcAft>
                <a:spcPts val="0"/>
              </a:spcAft>
              <a:buClrTx/>
              <a:buSzTx/>
              <a:buFontTx/>
              <a:buChar char="-"/>
              <a:tabLst/>
              <a:defRPr/>
            </a:pPr>
            <a:r>
              <a:rPr lang="en-GB" sz="2800" b="1" dirty="0">
                <a:solidFill>
                  <a:prstClr val="black"/>
                </a:solidFill>
                <a:latin typeface="Calibri" panose="020F0502020204030204"/>
              </a:rPr>
              <a:t>League Directives</a:t>
            </a:r>
          </a:p>
          <a:p>
            <a:pPr marL="285750" marR="0" lvl="0" indent="-285750" algn="ctr" defTabSz="914400" rtl="0" eaLnBrk="1" fontAlgn="auto" latinLnBrk="0" hangingPunct="1">
              <a:lnSpc>
                <a:spcPct val="100000"/>
              </a:lnSpc>
              <a:spcBef>
                <a:spcPts val="0"/>
              </a:spcBef>
              <a:spcAft>
                <a:spcPts val="0"/>
              </a:spcAft>
              <a:buClrTx/>
              <a:buSzTx/>
              <a:buFontTx/>
              <a:buChar char="-"/>
              <a:tabLst/>
              <a:defRPr/>
            </a:pPr>
            <a:r>
              <a:rPr kumimoji="0" lang="en-GB" sz="2800" b="1" u="none" strike="noStrike" kern="1200" cap="none" spc="0" normalizeH="0" baseline="0" noProof="0" dirty="0">
                <a:ln>
                  <a:noFill/>
                </a:ln>
                <a:solidFill>
                  <a:prstClr val="black"/>
                </a:solidFill>
                <a:effectLst/>
                <a:uLnTx/>
                <a:uFillTx/>
                <a:latin typeface="Calibri" panose="020F0502020204030204"/>
                <a:ea typeface="+mn-ea"/>
                <a:cs typeface="+mn-cs"/>
              </a:rPr>
              <a:t>FA Rules for Premier Division &amp; Division One</a:t>
            </a:r>
          </a:p>
          <a:p>
            <a:pPr marL="285750" marR="0" lvl="0" indent="-285750" algn="ctr" defTabSz="914400" rtl="0" eaLnBrk="1" fontAlgn="auto" latinLnBrk="0" hangingPunct="1">
              <a:lnSpc>
                <a:spcPct val="100000"/>
              </a:lnSpc>
              <a:spcBef>
                <a:spcPts val="0"/>
              </a:spcBef>
              <a:spcAft>
                <a:spcPts val="0"/>
              </a:spcAft>
              <a:buClrTx/>
              <a:buSzTx/>
              <a:buFontTx/>
              <a:buChar char="-"/>
              <a:tabLst/>
              <a:defRPr/>
            </a:pPr>
            <a:r>
              <a:rPr lang="en-GB" sz="2800" b="1" dirty="0">
                <a:solidFill>
                  <a:prstClr val="black"/>
                </a:solidFill>
                <a:latin typeface="Calibri" panose="020F0502020204030204"/>
              </a:rPr>
              <a:t>FA Rules for Division Two &amp; Veterans football</a:t>
            </a:r>
          </a:p>
          <a:p>
            <a:pPr marL="285750" marR="0" lvl="0" indent="-285750" algn="ctr" defTabSz="914400" rtl="0" eaLnBrk="1" fontAlgn="auto" latinLnBrk="0" hangingPunct="1">
              <a:lnSpc>
                <a:spcPct val="100000"/>
              </a:lnSpc>
              <a:spcBef>
                <a:spcPts val="0"/>
              </a:spcBef>
              <a:spcAft>
                <a:spcPts val="0"/>
              </a:spcAft>
              <a:buClrTx/>
              <a:buSzTx/>
              <a:buFontTx/>
              <a:buChar char="-"/>
              <a:tabLst/>
              <a:defRPr/>
            </a:pPr>
            <a:r>
              <a:rPr lang="en-GB" sz="2800" b="1" i="1" dirty="0">
                <a:solidFill>
                  <a:prstClr val="black"/>
                </a:solidFill>
                <a:latin typeface="Calibri" panose="020F0502020204030204"/>
              </a:rPr>
              <a:t>These are all available on our League Website under Admin.</a:t>
            </a:r>
          </a:p>
          <a:p>
            <a:pPr marL="285750" marR="0" lvl="0" indent="-285750" algn="ctr" defTabSz="914400" rtl="0" eaLnBrk="1" fontAlgn="auto" latinLnBrk="0" hangingPunct="1">
              <a:lnSpc>
                <a:spcPct val="100000"/>
              </a:lnSpc>
              <a:spcBef>
                <a:spcPts val="0"/>
              </a:spcBef>
              <a:spcAft>
                <a:spcPts val="0"/>
              </a:spcAft>
              <a:buClrTx/>
              <a:buSzTx/>
              <a:buFontTx/>
              <a:buChar char="-"/>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41943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0CC51-133B-C951-A6F6-C2062361CF3A}"/>
              </a:ext>
            </a:extLst>
          </p:cNvPr>
          <p:cNvSpPr>
            <a:spLocks noGrp="1"/>
          </p:cNvSpPr>
          <p:nvPr>
            <p:ph type="title"/>
          </p:nvPr>
        </p:nvSpPr>
        <p:spPr>
          <a:xfrm>
            <a:off x="1330712" y="365125"/>
            <a:ext cx="10023088" cy="628046"/>
          </a:xfrm>
        </p:spPr>
        <p:txBody>
          <a:bodyPr>
            <a:normAutofit fontScale="90000"/>
          </a:bodyPr>
          <a:lstStyle/>
          <a:p>
            <a:pPr algn="ctr"/>
            <a:br>
              <a:rPr lang="en-GB" b="1" dirty="0">
                <a:latin typeface="+mn-lt"/>
              </a:rPr>
            </a:br>
            <a:r>
              <a:rPr lang="en-GB" sz="3600" b="1" dirty="0">
                <a:latin typeface="+mn-lt"/>
              </a:rPr>
              <a:t>Uhlsport Hellenic League - Competition Rules</a:t>
            </a:r>
            <a:br>
              <a:rPr lang="en-GB" b="1" dirty="0">
                <a:latin typeface="+mn-lt"/>
              </a:rPr>
            </a:br>
            <a:br>
              <a:rPr lang="en-GB" b="1" dirty="0">
                <a:latin typeface="+mn-lt"/>
              </a:rPr>
            </a:br>
            <a:endParaRPr lang="en-GB" sz="2400" b="1" dirty="0">
              <a:latin typeface="+mn-lt"/>
            </a:endParaRPr>
          </a:p>
        </p:txBody>
      </p:sp>
      <p:pic>
        <p:nvPicPr>
          <p:cNvPr id="4" name="Content Placeholder 3">
            <a:extLst>
              <a:ext uri="{FF2B5EF4-FFF2-40B4-BE49-F238E27FC236}">
                <a16:creationId xmlns:a16="http://schemas.microsoft.com/office/drawing/2014/main" id="{1BED1AD7-9512-0466-51B5-871AC4A376C4}"/>
              </a:ext>
            </a:extLst>
          </p:cNvPr>
          <p:cNvPicPr>
            <a:picLocks noGrp="1" noChangeAspect="1"/>
          </p:cNvPicPr>
          <p:nvPr>
            <p:ph idx="1"/>
          </p:nvPr>
        </p:nvPicPr>
        <p:blipFill>
          <a:blip r:embed="rId2"/>
          <a:stretch>
            <a:fillRect/>
          </a:stretch>
        </p:blipFill>
        <p:spPr>
          <a:xfrm>
            <a:off x="456948" y="345319"/>
            <a:ext cx="1317926" cy="1327364"/>
          </a:xfrm>
          <a:prstGeom prst="rect">
            <a:avLst/>
          </a:prstGeom>
        </p:spPr>
      </p:pic>
      <p:pic>
        <p:nvPicPr>
          <p:cNvPr id="5" name="Picture 4">
            <a:extLst>
              <a:ext uri="{FF2B5EF4-FFF2-40B4-BE49-F238E27FC236}">
                <a16:creationId xmlns:a16="http://schemas.microsoft.com/office/drawing/2014/main" id="{A66DAFBF-1FC5-366D-15EA-DBE4C4B67EB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38263" y="365125"/>
            <a:ext cx="1096789" cy="1307557"/>
          </a:xfrm>
          <a:prstGeom prst="rect">
            <a:avLst/>
          </a:prstGeom>
          <a:noFill/>
          <a:ln>
            <a:noFill/>
          </a:ln>
        </p:spPr>
      </p:pic>
      <p:pic>
        <p:nvPicPr>
          <p:cNvPr id="3" name="Picture 2">
            <a:extLst>
              <a:ext uri="{FF2B5EF4-FFF2-40B4-BE49-F238E27FC236}">
                <a16:creationId xmlns:a16="http://schemas.microsoft.com/office/drawing/2014/main" id="{EFBD618B-DC66-E64F-6D09-694C091DEC6E}"/>
              </a:ext>
            </a:extLst>
          </p:cNvPr>
          <p:cNvPicPr>
            <a:picLocks noChangeAspect="1"/>
          </p:cNvPicPr>
          <p:nvPr/>
        </p:nvPicPr>
        <p:blipFill>
          <a:blip r:embed="rId4"/>
          <a:stretch>
            <a:fillRect/>
          </a:stretch>
        </p:blipFill>
        <p:spPr>
          <a:xfrm>
            <a:off x="1570612" y="5645005"/>
            <a:ext cx="10284843" cy="944962"/>
          </a:xfrm>
          <a:prstGeom prst="rect">
            <a:avLst/>
          </a:prstGeom>
        </p:spPr>
      </p:pic>
      <p:graphicFrame>
        <p:nvGraphicFramePr>
          <p:cNvPr id="7" name="Object 6">
            <a:extLst>
              <a:ext uri="{FF2B5EF4-FFF2-40B4-BE49-F238E27FC236}">
                <a16:creationId xmlns:a16="http://schemas.microsoft.com/office/drawing/2014/main" id="{2615208A-5A6C-B21A-9488-42CEB6D3EF0A}"/>
              </a:ext>
            </a:extLst>
          </p:cNvPr>
          <p:cNvGraphicFramePr>
            <a:graphicFrameLocks noChangeAspect="1"/>
          </p:cNvGraphicFramePr>
          <p:nvPr>
            <p:extLst>
              <p:ext uri="{D42A27DB-BD31-4B8C-83A1-F6EECF244321}">
                <p14:modId xmlns:p14="http://schemas.microsoft.com/office/powerpoint/2010/main" val="3322198670"/>
              </p:ext>
            </p:extLst>
          </p:nvPr>
        </p:nvGraphicFramePr>
        <p:xfrm>
          <a:off x="1570612" y="1453476"/>
          <a:ext cx="9424490" cy="4191528"/>
        </p:xfrm>
        <a:graphic>
          <a:graphicData uri="http://schemas.openxmlformats.org/presentationml/2006/ole">
            <mc:AlternateContent xmlns:mc="http://schemas.openxmlformats.org/markup-compatibility/2006">
              <mc:Choice xmlns:v="urn:schemas-microsoft-com:vml" Requires="v">
                <p:oleObj name="Worksheet" r:id="rId5" imgW="6295925" imgH="3006737" progId="Excel.Sheet.12">
                  <p:embed/>
                </p:oleObj>
              </mc:Choice>
              <mc:Fallback>
                <p:oleObj name="Worksheet" r:id="rId5" imgW="6295925" imgH="3006737" progId="Excel.Sheet.12">
                  <p:embed/>
                  <p:pic>
                    <p:nvPicPr>
                      <p:cNvPr id="0" name=""/>
                      <p:cNvPicPr/>
                      <p:nvPr/>
                    </p:nvPicPr>
                    <p:blipFill>
                      <a:blip r:embed="rId6"/>
                      <a:stretch>
                        <a:fillRect/>
                      </a:stretch>
                    </p:blipFill>
                    <p:spPr>
                      <a:xfrm>
                        <a:off x="1570612" y="1453476"/>
                        <a:ext cx="9424490" cy="4191528"/>
                      </a:xfrm>
                      <a:prstGeom prst="rect">
                        <a:avLst/>
                      </a:prstGeom>
                    </p:spPr>
                  </p:pic>
                </p:oleObj>
              </mc:Fallback>
            </mc:AlternateContent>
          </a:graphicData>
        </a:graphic>
      </p:graphicFrame>
    </p:spTree>
    <p:extLst>
      <p:ext uri="{BB962C8B-B14F-4D97-AF65-F5344CB8AC3E}">
        <p14:creationId xmlns:p14="http://schemas.microsoft.com/office/powerpoint/2010/main" val="6883665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0CC51-133B-C951-A6F6-C2062361CF3A}"/>
              </a:ext>
            </a:extLst>
          </p:cNvPr>
          <p:cNvSpPr>
            <a:spLocks noGrp="1"/>
          </p:cNvSpPr>
          <p:nvPr>
            <p:ph type="title"/>
          </p:nvPr>
        </p:nvSpPr>
        <p:spPr>
          <a:xfrm>
            <a:off x="838200" y="365125"/>
            <a:ext cx="10515600" cy="2706549"/>
          </a:xfrm>
        </p:spPr>
        <p:txBody>
          <a:bodyPr>
            <a:normAutofit/>
          </a:bodyPr>
          <a:lstStyle/>
          <a:p>
            <a:pPr algn="ctr"/>
            <a:r>
              <a:rPr lang="en-GB" b="1" dirty="0">
                <a:latin typeface="+mn-lt"/>
              </a:rPr>
              <a:t>Uhlsport Hellenic League</a:t>
            </a:r>
            <a:br>
              <a:rPr lang="en-GB" b="1" dirty="0">
                <a:latin typeface="+mn-lt"/>
              </a:rPr>
            </a:br>
            <a:br>
              <a:rPr lang="en-GB" b="1" dirty="0">
                <a:latin typeface="+mn-lt"/>
              </a:rPr>
            </a:br>
            <a:r>
              <a:rPr lang="en-GB" sz="3200" b="1" dirty="0">
                <a:latin typeface="+mn-lt"/>
              </a:rPr>
              <a:t>Club Administration assistance</a:t>
            </a:r>
            <a:br>
              <a:rPr lang="en-GB" sz="3200" b="1" dirty="0">
                <a:latin typeface="+mn-lt"/>
              </a:rPr>
            </a:br>
            <a:r>
              <a:rPr lang="en-GB" sz="2400" b="1" dirty="0">
                <a:latin typeface="+mn-lt"/>
              </a:rPr>
              <a:t>(June 2023)</a:t>
            </a:r>
          </a:p>
        </p:txBody>
      </p:sp>
      <p:pic>
        <p:nvPicPr>
          <p:cNvPr id="4" name="Content Placeholder 3">
            <a:extLst>
              <a:ext uri="{FF2B5EF4-FFF2-40B4-BE49-F238E27FC236}">
                <a16:creationId xmlns:a16="http://schemas.microsoft.com/office/drawing/2014/main" id="{1BED1AD7-9512-0466-51B5-871AC4A376C4}"/>
              </a:ext>
            </a:extLst>
          </p:cNvPr>
          <p:cNvPicPr>
            <a:picLocks noGrp="1" noChangeAspect="1"/>
          </p:cNvPicPr>
          <p:nvPr>
            <p:ph idx="1"/>
          </p:nvPr>
        </p:nvPicPr>
        <p:blipFill>
          <a:blip r:embed="rId2"/>
          <a:stretch>
            <a:fillRect/>
          </a:stretch>
        </p:blipFill>
        <p:spPr>
          <a:xfrm>
            <a:off x="400234" y="476250"/>
            <a:ext cx="2117052" cy="2595424"/>
          </a:xfrm>
          <a:prstGeom prst="rect">
            <a:avLst/>
          </a:prstGeom>
        </p:spPr>
      </p:pic>
      <p:pic>
        <p:nvPicPr>
          <p:cNvPr id="5" name="Picture 4">
            <a:extLst>
              <a:ext uri="{FF2B5EF4-FFF2-40B4-BE49-F238E27FC236}">
                <a16:creationId xmlns:a16="http://schemas.microsoft.com/office/drawing/2014/main" id="{A66DAFBF-1FC5-366D-15EA-DBE4C4B67EB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72474" y="600792"/>
            <a:ext cx="2210539" cy="2671668"/>
          </a:xfrm>
          <a:prstGeom prst="rect">
            <a:avLst/>
          </a:prstGeom>
          <a:noFill/>
          <a:ln>
            <a:noFill/>
          </a:ln>
        </p:spPr>
      </p:pic>
      <p:graphicFrame>
        <p:nvGraphicFramePr>
          <p:cNvPr id="10" name="Table 10">
            <a:extLst>
              <a:ext uri="{FF2B5EF4-FFF2-40B4-BE49-F238E27FC236}">
                <a16:creationId xmlns:a16="http://schemas.microsoft.com/office/drawing/2014/main" id="{A3CA9C40-2155-76E0-09AD-7C4A1917879C}"/>
              </a:ext>
            </a:extLst>
          </p:cNvPr>
          <p:cNvGraphicFramePr>
            <a:graphicFrameLocks noGrp="1"/>
          </p:cNvGraphicFramePr>
          <p:nvPr/>
        </p:nvGraphicFramePr>
        <p:xfrm>
          <a:off x="1152294" y="3665035"/>
          <a:ext cx="10125306" cy="1204332"/>
        </p:xfrm>
        <a:graphic>
          <a:graphicData uri="http://schemas.openxmlformats.org/drawingml/2006/table">
            <a:tbl>
              <a:tblPr firstRow="1" bandRow="1">
                <a:tableStyleId>{5C22544A-7EE6-4342-B048-85BDC9FD1C3A}</a:tableStyleId>
              </a:tblPr>
              <a:tblGrid>
                <a:gridCol w="3375102">
                  <a:extLst>
                    <a:ext uri="{9D8B030D-6E8A-4147-A177-3AD203B41FA5}">
                      <a16:colId xmlns:a16="http://schemas.microsoft.com/office/drawing/2014/main" val="1506490795"/>
                    </a:ext>
                  </a:extLst>
                </a:gridCol>
                <a:gridCol w="3375102">
                  <a:extLst>
                    <a:ext uri="{9D8B030D-6E8A-4147-A177-3AD203B41FA5}">
                      <a16:colId xmlns:a16="http://schemas.microsoft.com/office/drawing/2014/main" val="2502867800"/>
                    </a:ext>
                  </a:extLst>
                </a:gridCol>
                <a:gridCol w="3375102">
                  <a:extLst>
                    <a:ext uri="{9D8B030D-6E8A-4147-A177-3AD203B41FA5}">
                      <a16:colId xmlns:a16="http://schemas.microsoft.com/office/drawing/2014/main" val="2480591692"/>
                    </a:ext>
                  </a:extLst>
                </a:gridCol>
              </a:tblGrid>
              <a:tr h="1204332">
                <a:tc>
                  <a:txBody>
                    <a:bodyPr/>
                    <a:lstStyle/>
                    <a:p>
                      <a:pPr algn="ctr"/>
                      <a:r>
                        <a:rPr lang="en-GB" sz="3600" dirty="0">
                          <a:solidFill>
                            <a:schemeClr val="tx1"/>
                          </a:solidFill>
                        </a:rPr>
                        <a:t>Getting it right first time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3200" i="1" dirty="0">
                          <a:solidFill>
                            <a:schemeClr val="tx1"/>
                          </a:solidFill>
                        </a:rPr>
                        <a:t>Including </a:t>
                      </a:r>
                    </a:p>
                    <a:p>
                      <a:pPr algn="ctr"/>
                      <a:r>
                        <a:rPr lang="en-GB" sz="3200" i="1" dirty="0">
                          <a:solidFill>
                            <a:schemeClr val="tx1"/>
                          </a:solidFill>
                        </a:rPr>
                        <a:t>FAQ’s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3200" i="1" dirty="0">
                          <a:solidFill>
                            <a:schemeClr val="tx1"/>
                          </a:solidFill>
                        </a:rPr>
                        <a:t>&amp; Frequent Errors (causing Fines)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87686126"/>
                  </a:ext>
                </a:extLst>
              </a:tr>
            </a:tbl>
          </a:graphicData>
        </a:graphic>
      </p:graphicFrame>
      <p:pic>
        <p:nvPicPr>
          <p:cNvPr id="3" name="Picture 2">
            <a:extLst>
              <a:ext uri="{FF2B5EF4-FFF2-40B4-BE49-F238E27FC236}">
                <a16:creationId xmlns:a16="http://schemas.microsoft.com/office/drawing/2014/main" id="{EFBD618B-DC66-E64F-6D09-694C091DEC6E}"/>
              </a:ext>
            </a:extLst>
          </p:cNvPr>
          <p:cNvPicPr>
            <a:picLocks noChangeAspect="1"/>
          </p:cNvPicPr>
          <p:nvPr/>
        </p:nvPicPr>
        <p:blipFill>
          <a:blip r:embed="rId4"/>
          <a:stretch>
            <a:fillRect/>
          </a:stretch>
        </p:blipFill>
        <p:spPr>
          <a:xfrm>
            <a:off x="1570612" y="5645005"/>
            <a:ext cx="10284843" cy="944962"/>
          </a:xfrm>
          <a:prstGeom prst="rect">
            <a:avLst/>
          </a:prstGeom>
        </p:spPr>
      </p:pic>
    </p:spTree>
    <p:extLst>
      <p:ext uri="{BB962C8B-B14F-4D97-AF65-F5344CB8AC3E}">
        <p14:creationId xmlns:p14="http://schemas.microsoft.com/office/powerpoint/2010/main" val="3511289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20CC7-824A-391A-3C1A-6A557A757F90}"/>
              </a:ext>
            </a:extLst>
          </p:cNvPr>
          <p:cNvSpPr>
            <a:spLocks noGrp="1"/>
          </p:cNvSpPr>
          <p:nvPr>
            <p:ph type="title"/>
          </p:nvPr>
        </p:nvSpPr>
        <p:spPr>
          <a:xfrm>
            <a:off x="639336" y="297366"/>
            <a:ext cx="10920761" cy="5196467"/>
          </a:xfrm>
        </p:spPr>
        <p:txBody>
          <a:bodyPr>
            <a:normAutofit fontScale="90000"/>
          </a:bodyPr>
          <a:lstStyle/>
          <a:p>
            <a:pPr fontAlgn="base"/>
            <a:r>
              <a:rPr lang="en-GB" b="1" dirty="0">
                <a:latin typeface="+mn-lt"/>
              </a:rPr>
              <a:t>Club Affiliation</a:t>
            </a:r>
            <a:br>
              <a:rPr lang="en-GB" sz="1000" b="1" dirty="0">
                <a:latin typeface="+mn-lt"/>
              </a:rPr>
            </a:br>
            <a:r>
              <a:rPr lang="en-GB" sz="2700" b="1" dirty="0">
                <a:highlight>
                  <a:srgbClr val="00FF00"/>
                </a:highlight>
                <a:latin typeface="+mn-lt"/>
              </a:rPr>
              <a:t>The initial requirement is between the Club &amp; its County FA</a:t>
            </a:r>
            <a:br>
              <a:rPr lang="en-GB" sz="2700" b="1" dirty="0">
                <a:highlight>
                  <a:srgbClr val="00FF00"/>
                </a:highlight>
                <a:latin typeface="+mn-lt"/>
              </a:rPr>
            </a:br>
            <a:r>
              <a:rPr lang="en-GB" sz="2700" b="1" dirty="0">
                <a:highlight>
                  <a:srgbClr val="00FF00"/>
                </a:highlight>
                <a:latin typeface="+mn-lt"/>
              </a:rPr>
              <a:t>See below. The League is not involved yet. </a:t>
            </a:r>
            <a:br>
              <a:rPr lang="en-GB" sz="1000" b="1" dirty="0">
                <a:highlight>
                  <a:srgbClr val="00FF00"/>
                </a:highlight>
                <a:latin typeface="+mn-lt"/>
              </a:rPr>
            </a:br>
            <a:br>
              <a:rPr lang="en-GB" sz="1050" b="1" dirty="0">
                <a:latin typeface="+mn-lt"/>
              </a:rPr>
            </a:br>
            <a:r>
              <a:rPr lang="en-GB" sz="4400" b="1" i="1" dirty="0">
                <a:effectLst/>
                <a:latin typeface="Calibri" panose="020F0502020204030204" pitchFamily="34" charset="0"/>
                <a:ea typeface="Calibri" panose="020F0502020204030204" pitchFamily="34" charset="0"/>
              </a:rPr>
              <a:t>Club Affiliation to County FA </a:t>
            </a:r>
            <a:r>
              <a:rPr lang="en-GB" sz="2400" b="1" i="1" dirty="0">
                <a:effectLst/>
                <a:latin typeface="Calibri" panose="020F0502020204030204" pitchFamily="34" charset="0"/>
                <a:ea typeface="Calibri" panose="020F0502020204030204" pitchFamily="34" charset="0"/>
              </a:rPr>
              <a:t>- </a:t>
            </a:r>
            <a:r>
              <a:rPr lang="en-GB" sz="3100" b="1" i="1" dirty="0">
                <a:effectLst/>
                <a:latin typeface="Calibri" panose="020F0502020204030204" pitchFamily="34" charset="0"/>
                <a:ea typeface="Calibri" panose="020F0502020204030204" pitchFamily="34" charset="0"/>
              </a:rPr>
              <a:t>message from The FA</a:t>
            </a:r>
            <a:br>
              <a:rPr lang="en-GB" sz="3600" dirty="0">
                <a:effectLst/>
                <a:latin typeface="Times New Roman" panose="02020603050405020304" pitchFamily="18" charset="0"/>
                <a:ea typeface="Times New Roman" panose="02020603050405020304" pitchFamily="18" charset="0"/>
              </a:rPr>
            </a:br>
            <a:r>
              <a:rPr lang="en-GB" sz="2700" i="1" dirty="0">
                <a:effectLst/>
                <a:latin typeface="Calibri" panose="020F0502020204030204" pitchFamily="34" charset="0"/>
                <a:ea typeface="Calibri" panose="020F0502020204030204" pitchFamily="34" charset="0"/>
              </a:rPr>
              <a:t>Affiliation will be available in Clubs Portal for the first time this summer. The FA’s Digital Customer Services Team recently ran a webinar walking through the new process which you can find </a:t>
            </a:r>
            <a:r>
              <a:rPr lang="en-GB" sz="2700" i="1" u="sng" dirty="0">
                <a:solidFill>
                  <a:srgbClr val="0563C1"/>
                </a:solidFill>
                <a:effectLst/>
                <a:latin typeface="Calibri" panose="020F0502020204030204" pitchFamily="34" charset="0"/>
                <a:ea typeface="Calibri" panose="020F0502020204030204" pitchFamily="34" charset="0"/>
                <a:hlinkClick r:id="rId2"/>
              </a:rPr>
              <a:t>here</a:t>
            </a:r>
            <a:r>
              <a:rPr lang="en-GB" sz="2700" i="1" dirty="0">
                <a:effectLst/>
                <a:latin typeface="Calibri" panose="020F0502020204030204" pitchFamily="34" charset="0"/>
                <a:ea typeface="Calibri" panose="020F0502020204030204" pitchFamily="34" charset="0"/>
              </a:rPr>
              <a:t>. Affiliation opening dates are staggered dependent on your County FA from 5</a:t>
            </a:r>
            <a:r>
              <a:rPr lang="en-GB" sz="2700" i="1" baseline="30000" dirty="0">
                <a:effectLst/>
                <a:latin typeface="Calibri" panose="020F0502020204030204" pitchFamily="34" charset="0"/>
                <a:ea typeface="Calibri" panose="020F0502020204030204" pitchFamily="34" charset="0"/>
              </a:rPr>
              <a:t>th</a:t>
            </a:r>
            <a:r>
              <a:rPr lang="en-GB" sz="2700" i="1" dirty="0">
                <a:effectLst/>
                <a:latin typeface="Calibri" panose="020F0502020204030204" pitchFamily="34" charset="0"/>
                <a:ea typeface="Calibri" panose="020F0502020204030204" pitchFamily="34" charset="0"/>
              </a:rPr>
              <a:t> June. All NLS clubs will have affiliation available by 12</a:t>
            </a:r>
            <a:r>
              <a:rPr lang="en-GB" sz="2700" i="1" baseline="30000" dirty="0">
                <a:effectLst/>
                <a:latin typeface="Calibri" panose="020F0502020204030204" pitchFamily="34" charset="0"/>
                <a:ea typeface="Calibri" panose="020F0502020204030204" pitchFamily="34" charset="0"/>
              </a:rPr>
              <a:t>th</a:t>
            </a:r>
            <a:r>
              <a:rPr lang="en-GB" sz="2700" i="1" dirty="0">
                <a:effectLst/>
                <a:latin typeface="Calibri" panose="020F0502020204030204" pitchFamily="34" charset="0"/>
                <a:ea typeface="Calibri" panose="020F0502020204030204" pitchFamily="34" charset="0"/>
              </a:rPr>
              <a:t> June. Further guidance and support is available on our </a:t>
            </a:r>
            <a:r>
              <a:rPr lang="en-GB" sz="2700" i="1" u="sng" dirty="0">
                <a:solidFill>
                  <a:srgbClr val="0563C1"/>
                </a:solidFill>
                <a:effectLst/>
                <a:latin typeface="Calibri" panose="020F0502020204030204" pitchFamily="34" charset="0"/>
                <a:ea typeface="Calibri" panose="020F0502020204030204" pitchFamily="34" charset="0"/>
                <a:hlinkClick r:id="rId3"/>
              </a:rPr>
              <a:t>Knowledge Base</a:t>
            </a:r>
            <a:br>
              <a:rPr lang="en-GB" sz="2700" i="1" u="sng" dirty="0">
                <a:solidFill>
                  <a:srgbClr val="0563C1"/>
                </a:solidFill>
                <a:effectLst/>
                <a:latin typeface="Calibri" panose="020F0502020204030204" pitchFamily="34" charset="0"/>
                <a:ea typeface="Calibri" panose="020F0502020204030204" pitchFamily="34" charset="0"/>
              </a:rPr>
            </a:br>
            <a:r>
              <a:rPr lang="en-GB" sz="2700" b="1" dirty="0">
                <a:effectLst/>
                <a:latin typeface="Calibri" panose="020F0502020204030204" pitchFamily="34" charset="0"/>
                <a:ea typeface="Calibri" panose="020F0502020204030204" pitchFamily="34" charset="0"/>
              </a:rPr>
              <a:t>The links are available in the League Directives Document</a:t>
            </a:r>
            <a:br>
              <a:rPr lang="en-GB" sz="2700" b="1" dirty="0">
                <a:effectLst/>
                <a:latin typeface="Calibri" panose="020F0502020204030204" pitchFamily="34" charset="0"/>
                <a:ea typeface="Calibri" panose="020F0502020204030204" pitchFamily="34" charset="0"/>
              </a:rPr>
            </a:br>
            <a:br>
              <a:rPr lang="en-GB" sz="2700" b="1" dirty="0">
                <a:effectLst/>
                <a:latin typeface="Calibri" panose="020F0502020204030204" pitchFamily="34" charset="0"/>
                <a:ea typeface="Calibri" panose="020F0502020204030204" pitchFamily="34" charset="0"/>
              </a:rPr>
            </a:br>
            <a:r>
              <a:rPr kumimoji="0" lang="en-GB" sz="2700" b="1" i="0" u="none" strike="noStrike" kern="1200" cap="none" spc="0" normalizeH="0" baseline="0" noProof="0" dirty="0">
                <a:ln>
                  <a:noFill/>
                </a:ln>
                <a:solidFill>
                  <a:prstClr val="black"/>
                </a:solidFill>
                <a:effectLst/>
                <a:uLnTx/>
                <a:uFillTx/>
                <a:latin typeface="Calibri" panose="020F0502020204030204"/>
                <a:ea typeface="+mj-ea"/>
                <a:cs typeface="+mj-cs"/>
              </a:rPr>
              <a:t>Ensure that two Primary Contacts and/or Team Administrators are nominated with mobile numbers for EACH TEAM, so that the Results SMS Message system operates</a:t>
            </a:r>
            <a:br>
              <a:rPr lang="en-GB" sz="2700" b="1" dirty="0">
                <a:effectLst/>
                <a:latin typeface="Calibri" panose="020F0502020204030204" pitchFamily="34" charset="0"/>
                <a:ea typeface="Calibri" panose="020F0502020204030204" pitchFamily="34" charset="0"/>
              </a:rPr>
            </a:br>
            <a:endParaRPr lang="en-GB" sz="2700" b="1" dirty="0">
              <a:latin typeface="+mn-lt"/>
            </a:endParaRPr>
          </a:p>
        </p:txBody>
      </p:sp>
      <p:pic>
        <p:nvPicPr>
          <p:cNvPr id="4" name="Content Placeholder 3">
            <a:extLst>
              <a:ext uri="{FF2B5EF4-FFF2-40B4-BE49-F238E27FC236}">
                <a16:creationId xmlns:a16="http://schemas.microsoft.com/office/drawing/2014/main" id="{D285BCBD-3CBC-FC7D-7AA3-7520953DCFC6}"/>
              </a:ext>
            </a:extLst>
          </p:cNvPr>
          <p:cNvPicPr>
            <a:picLocks noGrp="1" noChangeAspect="1"/>
          </p:cNvPicPr>
          <p:nvPr>
            <p:ph idx="1"/>
          </p:nvPr>
        </p:nvPicPr>
        <p:blipFill>
          <a:blip r:embed="rId4"/>
          <a:stretch>
            <a:fillRect/>
          </a:stretch>
        </p:blipFill>
        <p:spPr>
          <a:xfrm>
            <a:off x="860652" y="5679687"/>
            <a:ext cx="10284843" cy="944137"/>
          </a:xfrm>
          <a:prstGeom prst="rect">
            <a:avLst/>
          </a:prstGeom>
        </p:spPr>
      </p:pic>
    </p:spTree>
    <p:extLst>
      <p:ext uri="{BB962C8B-B14F-4D97-AF65-F5344CB8AC3E}">
        <p14:creationId xmlns:p14="http://schemas.microsoft.com/office/powerpoint/2010/main" val="1276506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20CC7-824A-391A-3C1A-6A557A757F90}"/>
              </a:ext>
            </a:extLst>
          </p:cNvPr>
          <p:cNvSpPr>
            <a:spLocks noGrp="1"/>
          </p:cNvSpPr>
          <p:nvPr>
            <p:ph type="title"/>
          </p:nvPr>
        </p:nvSpPr>
        <p:spPr>
          <a:xfrm>
            <a:off x="639337" y="453482"/>
            <a:ext cx="10727474" cy="5040351"/>
          </a:xfrm>
        </p:spPr>
        <p:txBody>
          <a:bodyPr>
            <a:normAutofit/>
          </a:bodyPr>
          <a:lstStyle/>
          <a:p>
            <a:pPr fontAlgn="base"/>
            <a:r>
              <a:rPr lang="en-GB" b="1" dirty="0">
                <a:latin typeface="+mn-lt"/>
              </a:rPr>
              <a:t>Club Affiliation – To the League</a:t>
            </a:r>
            <a:br>
              <a:rPr lang="en-GB" sz="1000" b="1" dirty="0">
                <a:latin typeface="+mn-lt"/>
              </a:rPr>
            </a:br>
            <a:br>
              <a:rPr lang="en-GB" sz="1000" b="1" dirty="0">
                <a:latin typeface="+mn-lt"/>
              </a:rPr>
            </a:br>
            <a:br>
              <a:rPr lang="en-GB" sz="3200" b="1" dirty="0">
                <a:latin typeface="+mn-lt"/>
              </a:rPr>
            </a:br>
            <a:r>
              <a:rPr lang="en-GB" sz="4000" b="1" i="1" dirty="0">
                <a:effectLst/>
                <a:highlight>
                  <a:srgbClr val="FFFF00"/>
                </a:highlight>
                <a:latin typeface="Calibri" panose="020F0502020204030204" pitchFamily="34" charset="0"/>
                <a:ea typeface="Calibri" panose="020F0502020204030204" pitchFamily="34" charset="0"/>
              </a:rPr>
              <a:t>Club Affiliation to The Uhlsport Hellenic League</a:t>
            </a:r>
            <a:br>
              <a:rPr lang="en-GB" sz="3600" dirty="0">
                <a:effectLst/>
                <a:latin typeface="Times New Roman" panose="02020603050405020304" pitchFamily="18" charset="0"/>
                <a:ea typeface="Times New Roman" panose="02020603050405020304" pitchFamily="18" charset="0"/>
              </a:rPr>
            </a:br>
            <a:r>
              <a:rPr lang="en-GB" sz="3600" dirty="0">
                <a:effectLst/>
                <a:latin typeface="Times New Roman" panose="02020603050405020304" pitchFamily="18" charset="0"/>
                <a:ea typeface="Times New Roman" panose="02020603050405020304" pitchFamily="18" charset="0"/>
              </a:rPr>
              <a:t>- </a:t>
            </a:r>
            <a:r>
              <a:rPr lang="en-GB" sz="3200" b="1" i="1" dirty="0">
                <a:effectLst/>
                <a:latin typeface="Times New Roman" panose="02020603050405020304" pitchFamily="18" charset="0"/>
                <a:ea typeface="Times New Roman" panose="02020603050405020304" pitchFamily="18" charset="0"/>
              </a:rPr>
              <a:t>Go to Website (see next slide) click on Admin, </a:t>
            </a:r>
            <a:br>
              <a:rPr lang="en-GB" sz="3200" b="1" i="1" dirty="0">
                <a:effectLst/>
                <a:latin typeface="Times New Roman" panose="02020603050405020304" pitchFamily="18" charset="0"/>
                <a:ea typeface="Times New Roman" panose="02020603050405020304" pitchFamily="18" charset="0"/>
              </a:rPr>
            </a:br>
            <a:r>
              <a:rPr lang="en-GB" sz="3200" b="1" i="1" dirty="0">
                <a:effectLst/>
                <a:latin typeface="Times New Roman" panose="02020603050405020304" pitchFamily="18" charset="0"/>
                <a:ea typeface="Times New Roman" panose="02020603050405020304" pitchFamily="18" charset="0"/>
              </a:rPr>
              <a:t>- them Form D for </a:t>
            </a:r>
            <a:r>
              <a:rPr lang="en-GB" sz="3200" b="1" i="1" dirty="0">
                <a:latin typeface="Times New Roman" panose="02020603050405020304" pitchFamily="18" charset="0"/>
                <a:ea typeface="Times New Roman" panose="02020603050405020304" pitchFamily="18" charset="0"/>
              </a:rPr>
              <a:t>your Division.</a:t>
            </a:r>
            <a:br>
              <a:rPr lang="en-GB" sz="3200" b="1" i="1" dirty="0">
                <a:effectLst/>
                <a:latin typeface="Times New Roman" panose="02020603050405020304" pitchFamily="18" charset="0"/>
                <a:ea typeface="Times New Roman" panose="02020603050405020304" pitchFamily="18" charset="0"/>
              </a:rPr>
            </a:br>
            <a:r>
              <a:rPr lang="en-GB" sz="3200" b="1" i="1" dirty="0">
                <a:effectLst/>
                <a:latin typeface="Times New Roman" panose="02020603050405020304" pitchFamily="18" charset="0"/>
                <a:ea typeface="Times New Roman" panose="02020603050405020304" pitchFamily="18" charset="0"/>
              </a:rPr>
              <a:t>- Open Form D. Complete &amp; Submit</a:t>
            </a:r>
            <a:br>
              <a:rPr lang="en-GB" sz="3200" b="1" i="1" dirty="0">
                <a:effectLst/>
                <a:latin typeface="Times New Roman" panose="02020603050405020304" pitchFamily="18" charset="0"/>
                <a:ea typeface="Times New Roman" panose="02020603050405020304" pitchFamily="18" charset="0"/>
              </a:rPr>
            </a:br>
            <a:br>
              <a:rPr lang="en-GB" sz="2700" u="sng" dirty="0">
                <a:solidFill>
                  <a:srgbClr val="0563C1"/>
                </a:solidFill>
                <a:effectLst/>
                <a:latin typeface="Calibri" panose="020F0502020204030204" pitchFamily="34" charset="0"/>
                <a:ea typeface="Calibri" panose="020F0502020204030204" pitchFamily="34" charset="0"/>
              </a:rPr>
            </a:br>
            <a:r>
              <a:rPr lang="en-GB" sz="2700" b="1" dirty="0">
                <a:effectLst/>
                <a:latin typeface="Calibri" panose="020F0502020204030204" pitchFamily="34" charset="0"/>
                <a:ea typeface="Calibri" panose="020F0502020204030204" pitchFamily="34" charset="0"/>
              </a:rPr>
              <a:t>Note that new clubs to Division Two may need to be elected at the AGM</a:t>
            </a:r>
            <a:endParaRPr lang="en-GB" sz="2700" b="1" dirty="0">
              <a:latin typeface="+mn-lt"/>
            </a:endParaRPr>
          </a:p>
        </p:txBody>
      </p:sp>
      <p:pic>
        <p:nvPicPr>
          <p:cNvPr id="4" name="Content Placeholder 3">
            <a:extLst>
              <a:ext uri="{FF2B5EF4-FFF2-40B4-BE49-F238E27FC236}">
                <a16:creationId xmlns:a16="http://schemas.microsoft.com/office/drawing/2014/main" id="{D285BCBD-3CBC-FC7D-7AA3-7520953DCFC6}"/>
              </a:ext>
            </a:extLst>
          </p:cNvPr>
          <p:cNvPicPr>
            <a:picLocks noGrp="1" noChangeAspect="1"/>
          </p:cNvPicPr>
          <p:nvPr>
            <p:ph idx="1"/>
          </p:nvPr>
        </p:nvPicPr>
        <p:blipFill>
          <a:blip r:embed="rId3"/>
          <a:stretch>
            <a:fillRect/>
          </a:stretch>
        </p:blipFill>
        <p:spPr>
          <a:xfrm>
            <a:off x="860652" y="5679687"/>
            <a:ext cx="10284843" cy="944137"/>
          </a:xfrm>
          <a:prstGeom prst="rect">
            <a:avLst/>
          </a:prstGeom>
        </p:spPr>
      </p:pic>
    </p:spTree>
    <p:extLst>
      <p:ext uri="{BB962C8B-B14F-4D97-AF65-F5344CB8AC3E}">
        <p14:creationId xmlns:p14="http://schemas.microsoft.com/office/powerpoint/2010/main" val="30012840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50644-5622-4A1E-8F37-8256C44C2F2B}"/>
              </a:ext>
            </a:extLst>
          </p:cNvPr>
          <p:cNvSpPr>
            <a:spLocks noGrp="1"/>
          </p:cNvSpPr>
          <p:nvPr>
            <p:ph type="ctrTitle"/>
          </p:nvPr>
        </p:nvSpPr>
        <p:spPr>
          <a:xfrm>
            <a:off x="281126" y="688020"/>
            <a:ext cx="11446276" cy="746770"/>
          </a:xfrm>
        </p:spPr>
        <p:txBody>
          <a:bodyPr>
            <a:normAutofit/>
          </a:bodyPr>
          <a:lstStyle/>
          <a:p>
            <a:pPr algn="l"/>
            <a:r>
              <a:rPr lang="en-US" sz="4000" b="1" i="1" dirty="0">
                <a:latin typeface="+mn-lt"/>
              </a:rPr>
              <a:t>Best place to start	</a:t>
            </a:r>
            <a:endParaRPr lang="en-GB" sz="4000" b="1" i="1" dirty="0">
              <a:latin typeface="+mn-lt"/>
            </a:endParaRPr>
          </a:p>
        </p:txBody>
      </p:sp>
      <p:sp>
        <p:nvSpPr>
          <p:cNvPr id="3" name="Subtitle 2">
            <a:extLst>
              <a:ext uri="{FF2B5EF4-FFF2-40B4-BE49-F238E27FC236}">
                <a16:creationId xmlns:a16="http://schemas.microsoft.com/office/drawing/2014/main" id="{A5B2E0E8-7062-4576-A653-41221EB2B937}"/>
              </a:ext>
            </a:extLst>
          </p:cNvPr>
          <p:cNvSpPr>
            <a:spLocks noGrp="1"/>
          </p:cNvSpPr>
          <p:nvPr>
            <p:ph type="subTitle" idx="1"/>
          </p:nvPr>
        </p:nvSpPr>
        <p:spPr>
          <a:xfrm>
            <a:off x="1524000" y="1754460"/>
            <a:ext cx="9144000" cy="3375102"/>
          </a:xfrm>
        </p:spPr>
        <p:txBody>
          <a:bodyPr>
            <a:normAutofit/>
          </a:bodyPr>
          <a:lstStyle/>
          <a:p>
            <a:r>
              <a:rPr lang="en-US" sz="4000" b="1" dirty="0"/>
              <a:t>The League website:  </a:t>
            </a:r>
            <a:endParaRPr lang="en-US" sz="1000" b="1" dirty="0"/>
          </a:p>
          <a:p>
            <a:r>
              <a:rPr lang="en-US" sz="4000" b="1" dirty="0"/>
              <a:t>    </a:t>
            </a:r>
            <a:r>
              <a:rPr lang="en-US" sz="3200" b="1" u="sng" dirty="0">
                <a:solidFill>
                  <a:srgbClr val="0070C0"/>
                </a:solidFill>
              </a:rPr>
              <a:t>htpps://thehellenicleague.co.uk</a:t>
            </a:r>
          </a:p>
          <a:p>
            <a:r>
              <a:rPr lang="en-US" sz="2800" b="1" i="1" dirty="0"/>
              <a:t>(this is the ONLY web-link to use)</a:t>
            </a:r>
            <a:endParaRPr lang="en-US" sz="1000" b="1" i="1" dirty="0"/>
          </a:p>
          <a:p>
            <a:endParaRPr lang="en-US" sz="2800" b="1" i="1" dirty="0"/>
          </a:p>
          <a:p>
            <a:r>
              <a:rPr lang="en-US" sz="2800" b="1" dirty="0"/>
              <a:t>On the title line select ‘</a:t>
            </a:r>
            <a:r>
              <a:rPr lang="en-US" sz="2800" b="1" dirty="0">
                <a:highlight>
                  <a:srgbClr val="00FF00"/>
                </a:highlight>
              </a:rPr>
              <a:t>Admin</a:t>
            </a:r>
            <a:r>
              <a:rPr lang="en-US" sz="2800" b="1" dirty="0"/>
              <a:t>’</a:t>
            </a:r>
          </a:p>
          <a:p>
            <a:r>
              <a:rPr lang="en-US" sz="2800" b="1" i="1" dirty="0"/>
              <a:t>then you will see the Forms, Rules, &amp; League Directives </a:t>
            </a:r>
          </a:p>
          <a:p>
            <a:endParaRPr lang="en-US" dirty="0"/>
          </a:p>
          <a:p>
            <a:endParaRPr lang="en-US" dirty="0"/>
          </a:p>
          <a:p>
            <a:endParaRPr lang="en-US" u="sng" dirty="0">
              <a:solidFill>
                <a:srgbClr val="0070C0"/>
              </a:solidFill>
            </a:endParaRPr>
          </a:p>
          <a:p>
            <a:pPr algn="l"/>
            <a:endParaRPr lang="en-US" u="sng" dirty="0"/>
          </a:p>
          <a:p>
            <a:endParaRPr lang="en-US" u="sng" dirty="0">
              <a:solidFill>
                <a:srgbClr val="0070C0"/>
              </a:solidFill>
            </a:endParaRPr>
          </a:p>
          <a:p>
            <a:endParaRPr lang="en-US" u="sng" dirty="0">
              <a:solidFill>
                <a:srgbClr val="0070C0"/>
              </a:solidFill>
            </a:endParaRPr>
          </a:p>
          <a:p>
            <a:endParaRPr lang="en-GB" dirty="0"/>
          </a:p>
        </p:txBody>
      </p:sp>
      <p:pic>
        <p:nvPicPr>
          <p:cNvPr id="5" name="Picture 4">
            <a:extLst>
              <a:ext uri="{FF2B5EF4-FFF2-40B4-BE49-F238E27FC236}">
                <a16:creationId xmlns:a16="http://schemas.microsoft.com/office/drawing/2014/main" id="{E51C8C22-12B7-2D3A-4319-C62D7914629B}"/>
              </a:ext>
            </a:extLst>
          </p:cNvPr>
          <p:cNvPicPr>
            <a:picLocks noChangeAspect="1"/>
          </p:cNvPicPr>
          <p:nvPr/>
        </p:nvPicPr>
        <p:blipFill>
          <a:blip r:embed="rId3"/>
          <a:stretch>
            <a:fillRect/>
          </a:stretch>
        </p:blipFill>
        <p:spPr>
          <a:xfrm>
            <a:off x="1340528" y="5393508"/>
            <a:ext cx="10386874" cy="1103935"/>
          </a:xfrm>
          <a:prstGeom prst="rect">
            <a:avLst/>
          </a:prstGeom>
        </p:spPr>
      </p:pic>
    </p:spTree>
    <p:extLst>
      <p:ext uri="{BB962C8B-B14F-4D97-AF65-F5344CB8AC3E}">
        <p14:creationId xmlns:p14="http://schemas.microsoft.com/office/powerpoint/2010/main" val="35231413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ED6244C-2B0F-443B-AC57-6BA872B0557A}"/>
              </a:ext>
            </a:extLst>
          </p:cNvPr>
          <p:cNvSpPr>
            <a:spLocks noGrp="1"/>
          </p:cNvSpPr>
          <p:nvPr>
            <p:ph type="title"/>
          </p:nvPr>
        </p:nvSpPr>
        <p:spPr>
          <a:xfrm>
            <a:off x="453483" y="365125"/>
            <a:ext cx="11225561" cy="1325563"/>
          </a:xfrm>
        </p:spPr>
        <p:txBody>
          <a:bodyPr>
            <a:normAutofit fontScale="90000"/>
          </a:bodyPr>
          <a:lstStyle/>
          <a:p>
            <a:pPr algn="ctr"/>
            <a:r>
              <a:rPr lang="en-GB" sz="4800" b="1" dirty="0">
                <a:latin typeface="+mn-lt"/>
              </a:rPr>
              <a:t>Player Registration &amp; Transfers - </a:t>
            </a:r>
            <a:r>
              <a:rPr lang="en-GB" sz="3600" b="1" i="1" dirty="0">
                <a:latin typeface="+mn-lt"/>
              </a:rPr>
              <a:t>Forms &amp; How</a:t>
            </a:r>
            <a:br>
              <a:rPr lang="en-GB" sz="4800" b="1" dirty="0">
                <a:latin typeface="+mn-lt"/>
              </a:rPr>
            </a:br>
            <a:r>
              <a:rPr lang="en-GB" sz="2800" b="1" dirty="0">
                <a:latin typeface="+mn-lt"/>
              </a:rPr>
              <a:t>(Under 18s cannot be registered before submission of Parental Consent Form)</a:t>
            </a:r>
          </a:p>
        </p:txBody>
      </p:sp>
      <p:sp>
        <p:nvSpPr>
          <p:cNvPr id="6" name="Subtitle 5">
            <a:extLst>
              <a:ext uri="{FF2B5EF4-FFF2-40B4-BE49-F238E27FC236}">
                <a16:creationId xmlns:a16="http://schemas.microsoft.com/office/drawing/2014/main" id="{B622BDD7-1005-49B6-9239-223DB82AD8B5}"/>
              </a:ext>
            </a:extLst>
          </p:cNvPr>
          <p:cNvSpPr>
            <a:spLocks noGrp="1"/>
          </p:cNvSpPr>
          <p:nvPr>
            <p:ph idx="1"/>
          </p:nvPr>
        </p:nvSpPr>
        <p:spPr>
          <a:xfrm>
            <a:off x="401444" y="1825625"/>
            <a:ext cx="11493190" cy="3928404"/>
          </a:xfrm>
        </p:spPr>
        <p:txBody>
          <a:bodyPr>
            <a:normAutofit fontScale="92500"/>
          </a:bodyPr>
          <a:lstStyle/>
          <a:p>
            <a:r>
              <a:rPr lang="en-GB" sz="2400" b="1" dirty="0"/>
              <a:t>Clicking on Admin &amp; then ‘</a:t>
            </a:r>
            <a:r>
              <a:rPr lang="en-GB" sz="2400" b="1" dirty="0">
                <a:highlight>
                  <a:srgbClr val="00FF00"/>
                </a:highlight>
              </a:rPr>
              <a:t>Forms</a:t>
            </a:r>
            <a:r>
              <a:rPr lang="en-GB" sz="2400" b="1" dirty="0"/>
              <a:t>’ brings you player registration, player transfer and parental consent forms.</a:t>
            </a:r>
          </a:p>
          <a:p>
            <a:r>
              <a:rPr lang="en-GB" sz="2400" b="1" dirty="0">
                <a:highlight>
                  <a:srgbClr val="00FF00"/>
                </a:highlight>
              </a:rPr>
              <a:t>Players are registered </a:t>
            </a:r>
            <a:r>
              <a:rPr lang="en-GB" sz="2400" b="1" dirty="0"/>
              <a:t>via Whole Game System. </a:t>
            </a:r>
            <a:r>
              <a:rPr lang="en-GB" sz="2400" b="1" dirty="0">
                <a:highlight>
                  <a:srgbClr val="00FF00"/>
                </a:highlight>
              </a:rPr>
              <a:t>Instructions are on the form</a:t>
            </a:r>
            <a:r>
              <a:rPr lang="en-GB" sz="2400" b="1" dirty="0"/>
              <a:t>.</a:t>
            </a:r>
          </a:p>
          <a:p>
            <a:r>
              <a:rPr lang="en-GB" sz="2400" b="1" dirty="0"/>
              <a:t>Any player who is </a:t>
            </a:r>
            <a:r>
              <a:rPr lang="en-GB" sz="2400" b="1" dirty="0">
                <a:highlight>
                  <a:srgbClr val="00FF00"/>
                </a:highlight>
              </a:rPr>
              <a:t>under 18 </a:t>
            </a:r>
            <a:r>
              <a:rPr lang="en-GB" sz="2400" b="1" dirty="0"/>
              <a:t>on August 31</a:t>
            </a:r>
            <a:r>
              <a:rPr lang="en-GB" sz="2400" b="1" baseline="30000" dirty="0"/>
              <a:t>st</a:t>
            </a:r>
            <a:r>
              <a:rPr lang="en-GB" sz="2400" b="1" dirty="0"/>
              <a:t> (and is at least 16), needs to have an accompanying </a:t>
            </a:r>
            <a:r>
              <a:rPr lang="en-GB" sz="2400" b="1" dirty="0">
                <a:highlight>
                  <a:srgbClr val="00FF00"/>
                </a:highlight>
              </a:rPr>
              <a:t>Parental Consent Form </a:t>
            </a:r>
            <a:r>
              <a:rPr lang="en-GB" sz="2400" b="1" dirty="0"/>
              <a:t>before his registration can be approved. This needs to be sent  (electronically) to the Player Registration Secretary, within 5 days of being signed. If the form is not received within 14 days, then the registration will be rejected.</a:t>
            </a:r>
          </a:p>
          <a:p>
            <a:r>
              <a:rPr lang="en-GB" sz="2400" b="1" dirty="0">
                <a:highlight>
                  <a:srgbClr val="00FF00"/>
                </a:highlight>
              </a:rPr>
              <a:t>Transfers</a:t>
            </a:r>
            <a:r>
              <a:rPr lang="en-GB" sz="2400" b="1" dirty="0"/>
              <a:t> only need to be done if the player concerned plays for another Uhlsport Hellenic club.</a:t>
            </a:r>
            <a:endParaRPr lang="en-GB" sz="1000" b="1" dirty="0"/>
          </a:p>
          <a:p>
            <a:r>
              <a:rPr lang="en-GB" sz="3200" b="1" i="1" dirty="0">
                <a:highlight>
                  <a:srgbClr val="FFFF00"/>
                </a:highlight>
              </a:rPr>
              <a:t>No Player is available for selection until they appear in the FA FULL TIME Players List for that club</a:t>
            </a:r>
          </a:p>
        </p:txBody>
      </p:sp>
      <p:pic>
        <p:nvPicPr>
          <p:cNvPr id="2" name="Picture 1">
            <a:extLst>
              <a:ext uri="{FF2B5EF4-FFF2-40B4-BE49-F238E27FC236}">
                <a16:creationId xmlns:a16="http://schemas.microsoft.com/office/drawing/2014/main" id="{BF8F7CA3-9EA6-E50B-BCA4-2A48A5071999}"/>
              </a:ext>
            </a:extLst>
          </p:cNvPr>
          <p:cNvPicPr>
            <a:picLocks noChangeAspect="1"/>
          </p:cNvPicPr>
          <p:nvPr/>
        </p:nvPicPr>
        <p:blipFill>
          <a:blip r:embed="rId2"/>
          <a:stretch>
            <a:fillRect/>
          </a:stretch>
        </p:blipFill>
        <p:spPr>
          <a:xfrm>
            <a:off x="1005883" y="5754029"/>
            <a:ext cx="10284312" cy="932134"/>
          </a:xfrm>
          <a:prstGeom prst="rect">
            <a:avLst/>
          </a:prstGeom>
        </p:spPr>
      </p:pic>
    </p:spTree>
    <p:extLst>
      <p:ext uri="{BB962C8B-B14F-4D97-AF65-F5344CB8AC3E}">
        <p14:creationId xmlns:p14="http://schemas.microsoft.com/office/powerpoint/2010/main" val="30169241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1812</TotalTime>
  <Words>2774</Words>
  <Application>Microsoft Office PowerPoint</Application>
  <PresentationFormat>Widescreen</PresentationFormat>
  <Paragraphs>226</Paragraphs>
  <Slides>28</Slides>
  <Notes>6</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28</vt:i4>
      </vt:variant>
    </vt:vector>
  </HeadingPairs>
  <TitlesOfParts>
    <vt:vector size="35" baseType="lpstr">
      <vt:lpstr>Arial</vt:lpstr>
      <vt:lpstr>Calibri</vt:lpstr>
      <vt:lpstr>Calibri Light</vt:lpstr>
      <vt:lpstr>Times New Roman</vt:lpstr>
      <vt:lpstr>Office Theme</vt:lpstr>
      <vt:lpstr>Worksheet</vt:lpstr>
      <vt:lpstr>Microsoft Excel Worksheet</vt:lpstr>
      <vt:lpstr>Uhlsport Hellenic League  Administrating Football at</vt:lpstr>
      <vt:lpstr>Uhlsport Hellenic League  Thank you to our Sponsors</vt:lpstr>
      <vt:lpstr>Uhlsport Hellenic League  Club Administration assistance (June 2023)</vt:lpstr>
      <vt:lpstr> Uhlsport Hellenic League - Competition Rules  </vt:lpstr>
      <vt:lpstr>Uhlsport Hellenic League  Club Administration assistance (June 2023)</vt:lpstr>
      <vt:lpstr>Club Affiliation The initial requirement is between the Club &amp; its County FA See below. The League is not involved yet.   Club Affiliation to County FA - message from The FA Affiliation will be available in Clubs Portal for the first time this summer. The FA’s Digital Customer Services Team recently ran a webinar walking through the new process which you can find here. Affiliation opening dates are staggered dependent on your County FA from 5th June. All NLS clubs will have affiliation available by 12th June. Further guidance and support is available on our Knowledge Base The links are available in the League Directives Document  Ensure that two Primary Contacts and/or Team Administrators are nominated with mobile numbers for EACH TEAM, so that the Results SMS Message system operates </vt:lpstr>
      <vt:lpstr>Club Affiliation – To the League   Club Affiliation to The Uhlsport Hellenic League - Go to Website (see next slide) click on Admin,  - them Form D for your Division. - Open Form D. Complete &amp; Submit  Note that new clubs to Division Two may need to be elected at the AGM</vt:lpstr>
      <vt:lpstr>Best place to start </vt:lpstr>
      <vt:lpstr>Player Registration &amp; Transfers - Forms &amp; How (Under 18s cannot be registered before submission of Parental Consent Form)</vt:lpstr>
      <vt:lpstr>Player Registration - This is the Responsibility of the Club</vt:lpstr>
      <vt:lpstr>Player Registration - Process &amp; what if ………..</vt:lpstr>
      <vt:lpstr>Uhlsport Hellenic League   Fixtures – The Aims &amp; Objectives</vt:lpstr>
      <vt:lpstr>Pre-Match Day</vt:lpstr>
      <vt:lpstr>Pre-Match Day</vt:lpstr>
      <vt:lpstr>Hospitality – Clarification Requirements &amp; Desires</vt:lpstr>
      <vt:lpstr>On Match-Day –Minimum Requirements (Home Team)</vt:lpstr>
      <vt:lpstr>Medical Qualifications Required at Home Game</vt:lpstr>
      <vt:lpstr>Post Match Admin – Results Submission &amp; Report</vt:lpstr>
      <vt:lpstr>Results Submission - Required on Match Day.</vt:lpstr>
      <vt:lpstr>Results Submission – Part 3 - Within 72 hours of match</vt:lpstr>
      <vt:lpstr>A Guide to Match Reporting for Hellenic &amp; Non Hellenic games</vt:lpstr>
      <vt:lpstr>Postponements Process – All Clubs</vt:lpstr>
      <vt:lpstr>Rescheduling Postponed Games – Premier &amp; Division One Clubs</vt:lpstr>
      <vt:lpstr>Abandonments Process – All Clubs</vt:lpstr>
      <vt:lpstr>Match Officials (MO’s) &amp; Referee Observers</vt:lpstr>
      <vt:lpstr>Substitutes - Numbers and ‘Rolling or Not’   Substitutes can normally be used only once and player leaving play takes no further part. Roling Substitutes signofies that each player leaving play becomes a usable substitute.</vt:lpstr>
      <vt:lpstr>Frequent &amp; Avoidable issues.</vt:lpstr>
      <vt:lpstr>Should you need further assistance?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 Beach</dc:creator>
  <cp:lastModifiedBy>Dalling, Robert/Dalling Robert</cp:lastModifiedBy>
  <cp:revision>66</cp:revision>
  <dcterms:created xsi:type="dcterms:W3CDTF">2019-07-01T14:20:18Z</dcterms:created>
  <dcterms:modified xsi:type="dcterms:W3CDTF">2023-06-20T16:49:53Z</dcterms:modified>
</cp:coreProperties>
</file>